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6858000" cx="12192000"/>
  <p:notesSz cx="6858000" cy="9144000"/>
  <p:embeddedFontLst>
    <p:embeddedFont>
      <p:font typeface="No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4" roundtripDataSignature="AMtx7mjrZr3sG77h28TXHxaL+erA554ve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1FDA551-037C-484C-804D-BB6A6C68F53D}">
  <a:tblStyle styleId="{11FDA551-037C-484C-804D-BB6A6C68F53D}" styleName="Table_0">
    <a:wholeTbl>
      <a:tcTxStyle b="off" i="off">
        <a:font>
          <a:latin typeface="Arial"/>
          <a:ea typeface="Arial"/>
          <a:cs typeface="Arial"/>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25400">
              <a:solidFill>
                <a:schemeClr val="dk1"/>
              </a:solidFill>
              <a:prstDash val="solid"/>
              <a:round/>
              <a:headEnd len="sm" w="sm" type="none"/>
              <a:tailEnd len="sm" w="sm" type="none"/>
            </a:ln>
          </a:top>
          <a:bottom>
            <a:ln cap="flat" cmpd="sng" w="25400">
              <a:solidFill>
                <a:schemeClr val="dk1"/>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b="off" i="off"/>
      <a:tcStyle>
        <a:fill>
          <a:solidFill>
            <a:srgbClr val="E6E6E6"/>
          </a:solidFill>
        </a:fill>
      </a:tcStyle>
    </a:band1H>
    <a:band2H>
      <a:tcTxStyle b="off" i="off"/>
    </a:band2H>
    <a:band1V>
      <a:tcTxStyle b="off" i="off"/>
      <a:tcStyle>
        <a:fill>
          <a:solidFill>
            <a:srgbClr val="E6E6E6"/>
          </a:solidFill>
        </a:fill>
      </a:tcStyle>
    </a:band1V>
    <a:band2V>
      <a:tcTxStyle b="off" i="off"/>
    </a:band2V>
    <a:lastCol>
      <a:tcTxStyle b="on" i="off">
        <a:font>
          <a:latin typeface="Arial"/>
          <a:ea typeface="Arial"/>
          <a:cs typeface="Arial"/>
        </a:font>
        <a:schemeClr val="lt1"/>
      </a:tcTxStyle>
      <a:tcStyle>
        <a:fill>
          <a:solidFill>
            <a:schemeClr val="accent6"/>
          </a:solidFill>
        </a:fill>
      </a:tcStyle>
    </a:lastCol>
    <a:firstCol>
      <a:tcTxStyle b="on" i="off">
        <a:font>
          <a:latin typeface="Arial"/>
          <a:ea typeface="Arial"/>
          <a:cs typeface="Arial"/>
        </a:font>
        <a:schemeClr val="lt1"/>
      </a:tcTxStyle>
      <a:tcStyle>
        <a:fill>
          <a:solidFill>
            <a:schemeClr val="accent6"/>
          </a:solidFill>
        </a:fill>
      </a:tcStyle>
    </a:firstCol>
    <a:lastRow>
      <a:tcTxStyle b="on" i="off"/>
      <a:tcStyle>
        <a:tcBdr>
          <a:top>
            <a:ln cap="flat" cmpd="sng" w="50800">
              <a:solidFill>
                <a:schemeClr val="dk1"/>
              </a:solidFill>
              <a:prstDash val="solid"/>
              <a:round/>
              <a:headEnd len="sm" w="sm" type="none"/>
              <a:tailEnd len="sm" w="sm" type="none"/>
            </a:ln>
          </a:top>
        </a:tcBdr>
        <a:fill>
          <a:solidFill>
            <a:schemeClr val="lt1"/>
          </a:solidFill>
        </a:fill>
      </a:tcStyle>
    </a:lastRow>
    <a:seCell>
      <a:tcTxStyle b="on" i="off">
        <a:font>
          <a:latin typeface="Arial"/>
          <a:ea typeface="Arial"/>
          <a:cs typeface="Arial"/>
        </a:font>
        <a:schemeClr val="dk1"/>
      </a:tcTxStyle>
    </a:seCell>
    <a:swCell>
      <a:tcTxStyle b="on" i="off">
        <a:font>
          <a:latin typeface="Arial"/>
          <a:ea typeface="Arial"/>
          <a:cs typeface="Arial"/>
        </a:font>
        <a:schemeClr val="dk1"/>
      </a:tcTxStyle>
    </a:swCell>
    <a:firstRow>
      <a:tcTxStyle b="on" i="off">
        <a:font>
          <a:latin typeface="Arial"/>
          <a:ea typeface="Arial"/>
          <a:cs typeface="Arial"/>
        </a:font>
        <a:schemeClr val="lt1"/>
      </a:tcTxStyle>
      <a:tcStyle>
        <a:tcBdr>
          <a:bottom>
            <a:ln cap="flat" cmpd="sng" w="25400">
              <a:solidFill>
                <a:schemeClr val="dk1"/>
              </a:solidFill>
              <a:prstDash val="solid"/>
              <a:round/>
              <a:headEnd len="sm" w="sm" type="none"/>
              <a:tailEnd len="sm" w="sm" type="none"/>
            </a:ln>
          </a:bottom>
        </a:tcBdr>
        <a:fill>
          <a:solidFill>
            <a:schemeClr val="accent6"/>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font" Target="fonts/NotoSans-regular.fntdata"/><Relationship Id="rId11" Type="http://schemas.openxmlformats.org/officeDocument/2006/relationships/slide" Target="slides/slide6.xml"/><Relationship Id="rId22" Type="http://schemas.openxmlformats.org/officeDocument/2006/relationships/font" Target="fonts/NotoSans-italic.fntdata"/><Relationship Id="rId10" Type="http://schemas.openxmlformats.org/officeDocument/2006/relationships/slide" Target="slides/slide5.xml"/><Relationship Id="rId21" Type="http://schemas.openxmlformats.org/officeDocument/2006/relationships/font" Target="fonts/NotoSans-bold.fntdata"/><Relationship Id="rId13" Type="http://schemas.openxmlformats.org/officeDocument/2006/relationships/slide" Target="slides/slide8.xml"/><Relationship Id="rId24" Type="http://customschemas.google.com/relationships/presentationmetadata" Target="metadata"/><Relationship Id="rId12" Type="http://schemas.openxmlformats.org/officeDocument/2006/relationships/slide" Target="slides/slide7.xml"/><Relationship Id="rId23" Type="http://schemas.openxmlformats.org/officeDocument/2006/relationships/font" Target="fonts/NotoSans-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 name="Shape 25"/>
        <p:cNvGrpSpPr/>
        <p:nvPr/>
      </p:nvGrpSpPr>
      <p:grpSpPr>
        <a:xfrm>
          <a:off x="0" y="0"/>
          <a:ext cx="0" cy="0"/>
          <a:chOff x="0" y="0"/>
          <a:chExt cx="0" cy="0"/>
        </a:xfrm>
      </p:grpSpPr>
      <p:sp>
        <p:nvSpPr>
          <p:cNvPr id="26" name="Google Shape;2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7" name="Google Shape;27;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4" name="Google Shape;114;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4" name="Google Shape;124;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4" name="Google Shape;13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4" name="Google Shape;144;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4" name="Google Shape;15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 name="Shape 35"/>
        <p:cNvGrpSpPr/>
        <p:nvPr/>
      </p:nvGrpSpPr>
      <p:grpSpPr>
        <a:xfrm>
          <a:off x="0" y="0"/>
          <a:ext cx="0" cy="0"/>
          <a:chOff x="0" y="0"/>
          <a:chExt cx="0" cy="0"/>
        </a:xfrm>
      </p:grpSpPr>
      <p:sp>
        <p:nvSpPr>
          <p:cNvPr id="36" name="Google Shape;36;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7" name="Google Shape;3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44" name="Google Shape;44;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54" name="Google Shape;54;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4" name="Google Shape;64;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4" name="Google Shape;74;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4" name="Google Shape;8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4" name="Google Shape;9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4" name="Google Shape;104;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0.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ción">
  <p:cSld name="Comparación">
    <p:spTree>
      <p:nvGrpSpPr>
        <p:cNvPr id="6" name="Shape 6"/>
        <p:cNvGrpSpPr/>
        <p:nvPr/>
      </p:nvGrpSpPr>
      <p:grpSpPr>
        <a:xfrm>
          <a:off x="0" y="0"/>
          <a:ext cx="0" cy="0"/>
          <a:chOff x="0" y="0"/>
          <a:chExt cx="0" cy="0"/>
        </a:xfrm>
      </p:grpSpPr>
      <p:pic>
        <p:nvPicPr>
          <p:cNvPr id="7" name="Google Shape;7;g3276b439bfa_1_54"/>
          <p:cNvPicPr preferRelativeResize="0"/>
          <p:nvPr/>
        </p:nvPicPr>
        <p:blipFill rotWithShape="1">
          <a:blip r:embed="rId2">
            <a:alphaModFix/>
          </a:blip>
          <a:srcRect b="0" l="29" r="16" t="0"/>
          <a:stretch/>
        </p:blipFill>
        <p:spPr>
          <a:xfrm>
            <a:off x="1589" y="899"/>
            <a:ext cx="12188827" cy="6856213"/>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vertical y texto">
  <p:cSld name="Título vertical y texto">
    <p:spTree>
      <p:nvGrpSpPr>
        <p:cNvPr id="8" name="Shape 8"/>
        <p:cNvGrpSpPr/>
        <p:nvPr/>
      </p:nvGrpSpPr>
      <p:grpSpPr>
        <a:xfrm>
          <a:off x="0" y="0"/>
          <a:ext cx="0" cy="0"/>
          <a:chOff x="0" y="0"/>
          <a:chExt cx="0" cy="0"/>
        </a:xfrm>
      </p:grpSpPr>
      <p:pic>
        <p:nvPicPr>
          <p:cNvPr id="9" name="Google Shape;9;g3276b439bfa_1_63"/>
          <p:cNvPicPr preferRelativeResize="0"/>
          <p:nvPr/>
        </p:nvPicPr>
        <p:blipFill rotWithShape="1">
          <a:blip r:embed="rId2">
            <a:alphaModFix/>
          </a:blip>
          <a:srcRect b="19" l="0" r="0" t="19"/>
          <a:stretch/>
        </p:blipFill>
        <p:spPr>
          <a:xfrm>
            <a:off x="0" y="1388"/>
            <a:ext cx="12187064" cy="685522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n con título">
  <p:cSld name="Imagen con título">
    <p:spTree>
      <p:nvGrpSpPr>
        <p:cNvPr id="10" name="Shape 10"/>
        <p:cNvGrpSpPr/>
        <p:nvPr/>
      </p:nvGrpSpPr>
      <p:grpSpPr>
        <a:xfrm>
          <a:off x="0" y="0"/>
          <a:ext cx="0" cy="0"/>
          <a:chOff x="0" y="0"/>
          <a:chExt cx="0" cy="0"/>
        </a:xfrm>
      </p:grpSpPr>
      <p:pic>
        <p:nvPicPr>
          <p:cNvPr id="11" name="Google Shape;11;g3276b439bfa_1_75"/>
          <p:cNvPicPr preferRelativeResize="0"/>
          <p:nvPr/>
        </p:nvPicPr>
        <p:blipFill rotWithShape="1">
          <a:blip r:embed="rId2">
            <a:alphaModFix/>
          </a:blip>
          <a:srcRect b="0" l="0" r="0" t="0"/>
          <a:stretch/>
        </p:blipFill>
        <p:spPr>
          <a:xfrm>
            <a:off x="3174" y="1785"/>
            <a:ext cx="12188826" cy="685621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el título">
  <p:cSld name="Solo el título">
    <p:spTree>
      <p:nvGrpSpPr>
        <p:cNvPr id="12" name="Shape 12"/>
        <p:cNvGrpSpPr/>
        <p:nvPr/>
      </p:nvGrpSpPr>
      <p:grpSpPr>
        <a:xfrm>
          <a:off x="0" y="0"/>
          <a:ext cx="0" cy="0"/>
          <a:chOff x="0" y="0"/>
          <a:chExt cx="0" cy="0"/>
        </a:xfrm>
      </p:grpSpPr>
      <p:pic>
        <p:nvPicPr>
          <p:cNvPr id="13" name="Google Shape;13;p17"/>
          <p:cNvPicPr preferRelativeResize="0"/>
          <p:nvPr/>
        </p:nvPicPr>
        <p:blipFill rotWithShape="1">
          <a:blip r:embed="rId2">
            <a:alphaModFix/>
          </a:blip>
          <a:srcRect b="0" l="0" r="0" t="0"/>
          <a:stretch/>
        </p:blipFill>
        <p:spPr>
          <a:xfrm>
            <a:off x="2466" y="1388"/>
            <a:ext cx="12189532" cy="685661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cabezado de sección">
  <p:cSld name="Encabezado de sección">
    <p:spTree>
      <p:nvGrpSpPr>
        <p:cNvPr id="14" name="Shape 14"/>
        <p:cNvGrpSpPr/>
        <p:nvPr/>
      </p:nvGrpSpPr>
      <p:grpSpPr>
        <a:xfrm>
          <a:off x="0" y="0"/>
          <a:ext cx="0" cy="0"/>
          <a:chOff x="0" y="0"/>
          <a:chExt cx="0" cy="0"/>
        </a:xfrm>
      </p:grpSpPr>
      <p:pic>
        <p:nvPicPr>
          <p:cNvPr id="15" name="Google Shape;15;g3276b439bfa_1_50"/>
          <p:cNvPicPr preferRelativeResize="0"/>
          <p:nvPr/>
        </p:nvPicPr>
        <p:blipFill rotWithShape="1">
          <a:blip r:embed="rId2">
            <a:alphaModFix/>
          </a:blip>
          <a:srcRect b="0" l="29" r="16" t="0"/>
          <a:stretch/>
        </p:blipFill>
        <p:spPr>
          <a:xfrm>
            <a:off x="3175" y="1785"/>
            <a:ext cx="12188827" cy="6856213"/>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de título">
  <p:cSld name="Diapositiva de título">
    <p:spTree>
      <p:nvGrpSpPr>
        <p:cNvPr id="16" name="Shape 16"/>
        <p:cNvGrpSpPr/>
        <p:nvPr/>
      </p:nvGrpSpPr>
      <p:grpSpPr>
        <a:xfrm>
          <a:off x="0" y="0"/>
          <a:ext cx="0" cy="0"/>
          <a:chOff x="0" y="0"/>
          <a:chExt cx="0" cy="0"/>
        </a:xfrm>
      </p:grpSpPr>
      <p:sp>
        <p:nvSpPr>
          <p:cNvPr id="17" name="Google Shape;17;g3276b439bfa_1_56"/>
          <p:cNvSpPr txBox="1"/>
          <p:nvPr/>
        </p:nvSpPr>
        <p:spPr>
          <a:xfrm>
            <a:off x="620110" y="2133600"/>
            <a:ext cx="1848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 name="Google Shape;18;g3276b439bfa_1_56"/>
          <p:cNvPicPr preferRelativeResize="0"/>
          <p:nvPr/>
        </p:nvPicPr>
        <p:blipFill rotWithShape="1">
          <a:blip r:embed="rId2">
            <a:alphaModFix/>
          </a:blip>
          <a:srcRect b="0" l="29" r="16" t="0"/>
          <a:stretch/>
        </p:blipFill>
        <p:spPr>
          <a:xfrm>
            <a:off x="1589" y="899"/>
            <a:ext cx="12188827" cy="6856213"/>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ido con título">
  <p:cSld name="Contenido con título">
    <p:spTree>
      <p:nvGrpSpPr>
        <p:cNvPr id="19" name="Shape 19"/>
        <p:cNvGrpSpPr/>
        <p:nvPr/>
      </p:nvGrpSpPr>
      <p:grpSpPr>
        <a:xfrm>
          <a:off x="0" y="0"/>
          <a:ext cx="0" cy="0"/>
          <a:chOff x="0" y="0"/>
          <a:chExt cx="0" cy="0"/>
        </a:xfrm>
      </p:grpSpPr>
      <p:pic>
        <p:nvPicPr>
          <p:cNvPr id="20" name="Google Shape;20;g3276b439bfa_1_69"/>
          <p:cNvPicPr preferRelativeResize="0"/>
          <p:nvPr/>
        </p:nvPicPr>
        <p:blipFill rotWithShape="1">
          <a:blip r:embed="rId2">
            <a:alphaModFix/>
          </a:blip>
          <a:srcRect b="0" l="0" r="0" t="0"/>
          <a:stretch/>
        </p:blipFill>
        <p:spPr>
          <a:xfrm>
            <a:off x="2466" y="0"/>
            <a:ext cx="12263102" cy="6900788"/>
          </a:xfrm>
          <a:prstGeom prst="rect">
            <a:avLst/>
          </a:prstGeom>
          <a:noFill/>
          <a:ln>
            <a:noFill/>
          </a:ln>
        </p:spPr>
      </p:pic>
      <p:sp>
        <p:nvSpPr>
          <p:cNvPr id="21" name="Google Shape;21;g3276b439bfa_1_69"/>
          <p:cNvSpPr/>
          <p:nvPr/>
        </p:nvSpPr>
        <p:spPr>
          <a:xfrm>
            <a:off x="9009888" y="3523553"/>
            <a:ext cx="2783100" cy="25482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Calibri"/>
              <a:buNone/>
            </a:pPr>
            <a:r>
              <a:rPr b="0" i="0" lang="es-MX" sz="1800" u="none" cap="none" strike="noStrike">
                <a:solidFill>
                  <a:schemeClr val="lt1"/>
                </a:solidFill>
                <a:latin typeface="Calibri"/>
                <a:ea typeface="Calibri"/>
                <a:cs typeface="Calibri"/>
                <a:sym typeface="Calibri"/>
              </a:rPr>
              <a:t>RECUADRO PARA TRADUCCIÓN DE SEÑAS</a:t>
            </a:r>
            <a:endParaRPr b="0" i="0" sz="1800" u="none" cap="none" strike="noStrike">
              <a:solidFill>
                <a:schemeClr val="dk1"/>
              </a:solidFill>
              <a:latin typeface="Calibri"/>
              <a:ea typeface="Calibri"/>
              <a:cs typeface="Calibri"/>
              <a:sym typeface="Calibri"/>
            </a:endParaRPr>
          </a:p>
        </p:txBody>
      </p:sp>
      <p:sp>
        <p:nvSpPr>
          <p:cNvPr id="22" name="Google Shape;22;g3276b439bfa_1_69"/>
          <p:cNvSpPr txBox="1"/>
          <p:nvPr/>
        </p:nvSpPr>
        <p:spPr>
          <a:xfrm>
            <a:off x="9680252" y="3853526"/>
            <a:ext cx="1495500" cy="300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A42145"/>
              </a:buClr>
              <a:buSzPts val="1351"/>
              <a:buFont typeface="Calibri"/>
              <a:buNone/>
            </a:pPr>
            <a:r>
              <a:rPr b="0" i="0" lang="es-MX" sz="1351" u="none" cap="none" strike="noStrike">
                <a:solidFill>
                  <a:srgbClr val="A42145"/>
                </a:solidFill>
                <a:latin typeface="Calibri"/>
                <a:ea typeface="Calibri"/>
                <a:cs typeface="Calibri"/>
                <a:sym typeface="Calibri"/>
              </a:rPr>
              <a:t>(BORRAR)</a:t>
            </a:r>
            <a:endParaRPr b="0" i="0" sz="1800" u="none" cap="none" strike="noStrike">
              <a:solidFill>
                <a:schemeClr val="dk1"/>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Diseño personalizado">
  <p:cSld name="4_Diseño personalizado">
    <p:spTree>
      <p:nvGrpSpPr>
        <p:cNvPr id="23" name="Shape 23"/>
        <p:cNvGrpSpPr/>
        <p:nvPr/>
      </p:nvGrpSpPr>
      <p:grpSpPr>
        <a:xfrm>
          <a:off x="0" y="0"/>
          <a:ext cx="0" cy="0"/>
          <a:chOff x="0" y="0"/>
          <a:chExt cx="0" cy="0"/>
        </a:xfrm>
      </p:grpSpPr>
      <p:pic>
        <p:nvPicPr>
          <p:cNvPr id="24" name="Google Shape;24;g3276b439bfa_1_79"/>
          <p:cNvPicPr preferRelativeResize="0"/>
          <p:nvPr/>
        </p:nvPicPr>
        <p:blipFill rotWithShape="1">
          <a:blip r:embed="rId2">
            <a:alphaModFix/>
          </a:blip>
          <a:srcRect b="0" l="0" r="0" t="0"/>
          <a:stretch/>
        </p:blipFill>
        <p:spPr>
          <a:xfrm>
            <a:off x="0" y="1388"/>
            <a:ext cx="12189533" cy="685661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5.png"/><Relationship Id="rId5" Type="http://schemas.openxmlformats.org/officeDocument/2006/relationships/image" Target="../media/image1.png"/><Relationship Id="rId6" Type="http://schemas.openxmlformats.org/officeDocument/2006/relationships/image" Target="../media/image11.png"/><Relationship Id="rId7"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2.jp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8.jpg"/><Relationship Id="rId4" Type="http://schemas.openxmlformats.org/officeDocument/2006/relationships/image" Target="../media/image2.png"/><Relationship Id="rId5"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2.jpg"/><Relationship Id="rId4" Type="http://schemas.openxmlformats.org/officeDocument/2006/relationships/image" Target="../media/image2.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 name="Shape 28"/>
        <p:cNvGrpSpPr/>
        <p:nvPr/>
      </p:nvGrpSpPr>
      <p:grpSpPr>
        <a:xfrm>
          <a:off x="0" y="0"/>
          <a:ext cx="0" cy="0"/>
          <a:chOff x="0" y="0"/>
          <a:chExt cx="0" cy="0"/>
        </a:xfrm>
      </p:grpSpPr>
      <p:cxnSp>
        <p:nvCxnSpPr>
          <p:cNvPr id="29" name="Google Shape;29;p3"/>
          <p:cNvCxnSpPr/>
          <p:nvPr/>
        </p:nvCxnSpPr>
        <p:spPr>
          <a:xfrm flipH="1" rot="10800000">
            <a:off x="2485050" y="3411669"/>
            <a:ext cx="7221900" cy="45600"/>
          </a:xfrm>
          <a:prstGeom prst="straightConnector1">
            <a:avLst/>
          </a:prstGeom>
          <a:noFill/>
          <a:ln cap="flat" cmpd="sng" w="38100">
            <a:solidFill>
              <a:srgbClr val="B7903D"/>
            </a:solidFill>
            <a:prstDash val="solid"/>
            <a:miter lim="800000"/>
            <a:headEnd len="sm" w="sm" type="none"/>
            <a:tailEnd len="sm" w="sm" type="none"/>
          </a:ln>
        </p:spPr>
      </p:cxnSp>
      <p:sp>
        <p:nvSpPr>
          <p:cNvPr id="30" name="Google Shape;30;p3"/>
          <p:cNvSpPr txBox="1"/>
          <p:nvPr/>
        </p:nvSpPr>
        <p:spPr>
          <a:xfrm>
            <a:off x="1524000" y="3566711"/>
            <a:ext cx="9144000" cy="38173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B7903D"/>
              </a:buClr>
              <a:buSzPts val="2800"/>
              <a:buFont typeface="Arial"/>
              <a:buNone/>
            </a:pPr>
            <a:r>
              <a:rPr b="0" i="0" lang="es-MX" sz="2800" u="none" cap="none" strike="noStrike">
                <a:solidFill>
                  <a:srgbClr val="B7903D"/>
                </a:solidFill>
                <a:latin typeface="Noto Sans"/>
                <a:ea typeface="Noto Sans"/>
                <a:cs typeface="Noto Sans"/>
                <a:sym typeface="Noto Sans"/>
              </a:rPr>
              <a:t>20 de febrero de 2025</a:t>
            </a:r>
            <a:endParaRPr b="0" i="0" sz="2800" u="none" cap="none" strike="noStrike">
              <a:solidFill>
                <a:srgbClr val="B7903D"/>
              </a:solidFill>
              <a:latin typeface="Calibri"/>
              <a:ea typeface="Calibri"/>
              <a:cs typeface="Calibri"/>
              <a:sym typeface="Calibri"/>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lt1"/>
              </a:solidFill>
              <a:latin typeface="Calibri"/>
              <a:ea typeface="Calibri"/>
              <a:cs typeface="Calibri"/>
              <a:sym typeface="Calibri"/>
            </a:endParaRPr>
          </a:p>
        </p:txBody>
      </p:sp>
      <p:pic>
        <p:nvPicPr>
          <p:cNvPr descr="Imagen que contiene Logotipo&#10;&#10;Descripción generada automáticamente" id="31" name="Google Shape;31;p3"/>
          <p:cNvPicPr preferRelativeResize="0"/>
          <p:nvPr/>
        </p:nvPicPr>
        <p:blipFill rotWithShape="1">
          <a:blip r:embed="rId4">
            <a:alphaModFix/>
          </a:blip>
          <a:srcRect b="0" l="0" r="0" t="0"/>
          <a:stretch/>
        </p:blipFill>
        <p:spPr>
          <a:xfrm>
            <a:off x="3967076" y="460912"/>
            <a:ext cx="4257849" cy="873404"/>
          </a:xfrm>
          <a:prstGeom prst="rect">
            <a:avLst/>
          </a:prstGeom>
          <a:noFill/>
          <a:ln>
            <a:noFill/>
          </a:ln>
        </p:spPr>
      </p:pic>
      <p:pic>
        <p:nvPicPr>
          <p:cNvPr descr="Imagen que contiene botella, firmar, alimentos, gente&#10;&#10;El contenido generado por IA puede ser incorrecto." id="32" name="Google Shape;32;p3"/>
          <p:cNvPicPr preferRelativeResize="0"/>
          <p:nvPr/>
        </p:nvPicPr>
        <p:blipFill rotWithShape="1">
          <a:blip r:embed="rId5">
            <a:alphaModFix/>
          </a:blip>
          <a:srcRect b="0" l="0" r="0" t="0"/>
          <a:stretch/>
        </p:blipFill>
        <p:spPr>
          <a:xfrm>
            <a:off x="2337698" y="1825738"/>
            <a:ext cx="7516605" cy="1450054"/>
          </a:xfrm>
          <a:prstGeom prst="rect">
            <a:avLst/>
          </a:prstGeom>
          <a:noFill/>
          <a:ln>
            <a:noFill/>
          </a:ln>
        </p:spPr>
      </p:pic>
      <p:pic>
        <p:nvPicPr>
          <p:cNvPr descr="Icono&#10;&#10;El contenido generado por IA puede ser incorrecto." id="33" name="Google Shape;33;p3"/>
          <p:cNvPicPr preferRelativeResize="0"/>
          <p:nvPr/>
        </p:nvPicPr>
        <p:blipFill rotWithShape="1">
          <a:blip r:embed="rId6">
            <a:alphaModFix/>
          </a:blip>
          <a:srcRect b="0" l="0" r="0" t="0"/>
          <a:stretch/>
        </p:blipFill>
        <p:spPr>
          <a:xfrm>
            <a:off x="4400053" y="4084318"/>
            <a:ext cx="3391895" cy="2458906"/>
          </a:xfrm>
          <a:prstGeom prst="rect">
            <a:avLst/>
          </a:prstGeom>
          <a:noFill/>
          <a:ln>
            <a:noFill/>
          </a:ln>
        </p:spPr>
      </p:pic>
      <p:pic>
        <p:nvPicPr>
          <p:cNvPr id="34" name="Google Shape;34;p3"/>
          <p:cNvPicPr preferRelativeResize="0"/>
          <p:nvPr/>
        </p:nvPicPr>
        <p:blipFill rotWithShape="1">
          <a:blip r:embed="rId7">
            <a:alphaModFix/>
          </a:blip>
          <a:srcRect b="0" l="0" r="0" t="0"/>
          <a:stretch/>
        </p:blipFill>
        <p:spPr>
          <a:xfrm>
            <a:off x="-4450" y="0"/>
            <a:ext cx="12192000" cy="680713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5" name="Shape 115"/>
        <p:cNvGrpSpPr/>
        <p:nvPr/>
      </p:nvGrpSpPr>
      <p:grpSpPr>
        <a:xfrm>
          <a:off x="0" y="0"/>
          <a:ext cx="0" cy="0"/>
          <a:chOff x="0" y="0"/>
          <a:chExt cx="0" cy="0"/>
        </a:xfrm>
      </p:grpSpPr>
      <p:grpSp>
        <p:nvGrpSpPr>
          <p:cNvPr id="116" name="Google Shape;116;p13"/>
          <p:cNvGrpSpPr/>
          <p:nvPr/>
        </p:nvGrpSpPr>
        <p:grpSpPr>
          <a:xfrm>
            <a:off x="8874580" y="313151"/>
            <a:ext cx="2838014" cy="1129972"/>
            <a:chOff x="8874580" y="313151"/>
            <a:chExt cx="2838014" cy="1129972"/>
          </a:xfrm>
        </p:grpSpPr>
        <p:pic>
          <p:nvPicPr>
            <p:cNvPr descr="Texto&#10;&#10;El contenido generado por IA puede ser incorrecto." id="117" name="Google Shape;117;p13"/>
            <p:cNvPicPr preferRelativeResize="0"/>
            <p:nvPr/>
          </p:nvPicPr>
          <p:blipFill rotWithShape="1">
            <a:blip r:embed="rId4">
              <a:alphaModFix/>
            </a:blip>
            <a:srcRect b="0" l="0" r="0" t="0"/>
            <a:stretch/>
          </p:blipFill>
          <p:spPr>
            <a:xfrm>
              <a:off x="9128125" y="1007436"/>
              <a:ext cx="2330924" cy="435687"/>
            </a:xfrm>
            <a:prstGeom prst="rect">
              <a:avLst/>
            </a:prstGeom>
            <a:noFill/>
            <a:ln>
              <a:noFill/>
            </a:ln>
          </p:spPr>
        </p:pic>
        <p:pic>
          <p:nvPicPr>
            <p:cNvPr descr="Imagen que contiene Logotipo&#10;&#10;Descripción generada automáticamente" id="118" name="Google Shape;118;p13"/>
            <p:cNvPicPr preferRelativeResize="0"/>
            <p:nvPr/>
          </p:nvPicPr>
          <p:blipFill rotWithShape="1">
            <a:blip r:embed="rId5">
              <a:alphaModFix/>
            </a:blip>
            <a:srcRect b="0" l="0" r="0" t="0"/>
            <a:stretch/>
          </p:blipFill>
          <p:spPr>
            <a:xfrm>
              <a:off x="8874580" y="313151"/>
              <a:ext cx="2838014" cy="582156"/>
            </a:xfrm>
            <a:prstGeom prst="rect">
              <a:avLst/>
            </a:prstGeom>
            <a:noFill/>
            <a:ln>
              <a:noFill/>
            </a:ln>
          </p:spPr>
        </p:pic>
      </p:grpSp>
      <p:sp>
        <p:nvSpPr>
          <p:cNvPr id="119" name="Google Shape;119;p13"/>
          <p:cNvSpPr txBox="1"/>
          <p:nvPr/>
        </p:nvSpPr>
        <p:spPr>
          <a:xfrm>
            <a:off x="732951" y="672772"/>
            <a:ext cx="7355972" cy="58473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3200" u="none" cap="none" strike="noStrike">
                <a:solidFill>
                  <a:srgbClr val="1E5B4F"/>
                </a:solidFill>
                <a:latin typeface="Noto Sans"/>
                <a:ea typeface="Noto Sans"/>
                <a:cs typeface="Noto Sans"/>
                <a:sym typeface="Noto Sans"/>
              </a:rPr>
              <a:t>Resultados de la consulta regional</a:t>
            </a:r>
            <a:endParaRPr b="0" i="0" sz="3200" u="none" cap="none" strike="noStrike">
              <a:solidFill>
                <a:srgbClr val="1E5B4F"/>
              </a:solidFill>
              <a:latin typeface="Calibri"/>
              <a:ea typeface="Calibri"/>
              <a:cs typeface="Calibri"/>
              <a:sym typeface="Calibri"/>
            </a:endParaRPr>
          </a:p>
        </p:txBody>
      </p:sp>
      <p:graphicFrame>
        <p:nvGraphicFramePr>
          <p:cNvPr id="120" name="Google Shape;120;p13"/>
          <p:cNvGraphicFramePr/>
          <p:nvPr/>
        </p:nvGraphicFramePr>
        <p:xfrm>
          <a:off x="1036467" y="2717277"/>
          <a:ext cx="3000000" cy="3000000"/>
        </p:xfrm>
        <a:graphic>
          <a:graphicData uri="http://schemas.openxmlformats.org/drawingml/2006/table">
            <a:tbl>
              <a:tblPr bandRow="1" firstRow="1">
                <a:noFill/>
                <a:tableStyleId>{11FDA551-037C-484C-804D-BB6A6C68F53D}</a:tableStyleId>
              </a:tblPr>
              <a:tblGrid>
                <a:gridCol w="6981350"/>
                <a:gridCol w="3365025"/>
              </a:tblGrid>
              <a:tr h="523650">
                <a:tc>
                  <a:txBody>
                    <a:bodyPr/>
                    <a:lstStyle/>
                    <a:p>
                      <a:pPr indent="0" lvl="0" marL="0" marR="0" rtl="0" algn="ctr">
                        <a:lnSpc>
                          <a:spcPct val="100000"/>
                        </a:lnSpc>
                        <a:spcBef>
                          <a:spcPts val="0"/>
                        </a:spcBef>
                        <a:spcAft>
                          <a:spcPts val="0"/>
                        </a:spcAft>
                        <a:buClr>
                          <a:srgbClr val="000000"/>
                        </a:buClr>
                        <a:buSzPts val="2800"/>
                        <a:buFont typeface="Arial"/>
                        <a:buNone/>
                      </a:pPr>
                      <a:r>
                        <a:rPr lang="es-MX" sz="2800" u="none" cap="none" strike="noStrike">
                          <a:latin typeface="Noto Sans"/>
                          <a:ea typeface="Noto Sans"/>
                          <a:cs typeface="Noto Sans"/>
                          <a:sym typeface="Noto Sans"/>
                        </a:rPr>
                        <a:t>Pregunta</a:t>
                      </a:r>
                      <a:endParaRPr sz="1400" u="none" cap="none" strike="noStrike"/>
                    </a:p>
                  </a:txBody>
                  <a:tcPr marT="45725" marB="45725" marR="91450" marL="91450">
                    <a:solidFill>
                      <a:srgbClr val="691A32"/>
                    </a:solidFill>
                  </a:tcPr>
                </a:tc>
                <a:tc>
                  <a:txBody>
                    <a:bodyPr/>
                    <a:lstStyle/>
                    <a:p>
                      <a:pPr indent="0" lvl="0" marL="0" marR="0" rtl="0" algn="ctr">
                        <a:lnSpc>
                          <a:spcPct val="100000"/>
                        </a:lnSpc>
                        <a:spcBef>
                          <a:spcPts val="0"/>
                        </a:spcBef>
                        <a:spcAft>
                          <a:spcPts val="0"/>
                        </a:spcAft>
                        <a:buClr>
                          <a:srgbClr val="000000"/>
                        </a:buClr>
                        <a:buSzPts val="2800"/>
                        <a:buFont typeface="Arial"/>
                        <a:buNone/>
                      </a:pPr>
                      <a:r>
                        <a:rPr lang="es-MX" sz="2800" u="none" cap="none" strike="noStrike">
                          <a:latin typeface="Noto Sans"/>
                          <a:ea typeface="Noto Sans"/>
                          <a:cs typeface="Noto Sans"/>
                          <a:sym typeface="Noto Sans"/>
                        </a:rPr>
                        <a:t>Resultado</a:t>
                      </a:r>
                      <a:endParaRPr sz="1400" u="none" cap="none" strike="noStrike"/>
                    </a:p>
                  </a:txBody>
                  <a:tcPr marT="45725" marB="45725" marR="91450" marL="91450">
                    <a:solidFill>
                      <a:srgbClr val="691A32"/>
                    </a:solidFill>
                  </a:tcPr>
                </a:tc>
              </a:tr>
              <a:tr h="1016500">
                <a:tc>
                  <a:txBody>
                    <a:bodyPr/>
                    <a:lstStyle/>
                    <a:p>
                      <a:pPr indent="0" lvl="0" marL="0" marR="0" rtl="0" algn="l">
                        <a:lnSpc>
                          <a:spcPct val="100000"/>
                        </a:lnSpc>
                        <a:spcBef>
                          <a:spcPts val="0"/>
                        </a:spcBef>
                        <a:spcAft>
                          <a:spcPts val="0"/>
                        </a:spcAft>
                        <a:buClr>
                          <a:srgbClr val="000000"/>
                        </a:buClr>
                        <a:buSzPts val="2000"/>
                        <a:buFont typeface="Arial"/>
                        <a:buNone/>
                      </a:pPr>
                      <a:r>
                        <a:rPr b="0" i="0" lang="es-MX" sz="2000" u="none" cap="none" strike="noStrike">
                          <a:solidFill>
                            <a:schemeClr val="dk1"/>
                          </a:solidFill>
                          <a:latin typeface="Noto Sans"/>
                          <a:ea typeface="Noto Sans"/>
                          <a:cs typeface="Noto Sans"/>
                          <a:sym typeface="Noto Sans"/>
                        </a:rPr>
                        <a:t>La educación media superior (bachillerato/preparatoria) es fundamental para el desarrollo personal y profesional en México</a:t>
                      </a:r>
                      <a:endParaRPr sz="2000" u="none" cap="none" strike="noStrike">
                        <a:latin typeface="Noto Sans"/>
                        <a:ea typeface="Noto Sans"/>
                        <a:cs typeface="Noto Sans"/>
                        <a:sym typeface="Noto Sans"/>
                      </a:endParaRPr>
                    </a:p>
                  </a:txBody>
                  <a:tcPr marT="45725" marB="45725" marR="91450" marL="91450"/>
                </a:tc>
                <a:tc>
                  <a:txBody>
                    <a:bodyPr/>
                    <a:lstStyle/>
                    <a:p>
                      <a:pPr indent="0" lvl="0" marL="0" marR="0" rtl="0" algn="ctr">
                        <a:lnSpc>
                          <a:spcPct val="100000"/>
                        </a:lnSpc>
                        <a:spcBef>
                          <a:spcPts val="0"/>
                        </a:spcBef>
                        <a:spcAft>
                          <a:spcPts val="0"/>
                        </a:spcAft>
                        <a:buClr>
                          <a:srgbClr val="000000"/>
                        </a:buClr>
                        <a:buSzPts val="2000"/>
                        <a:buFont typeface="Arial"/>
                        <a:buNone/>
                      </a:pPr>
                      <a:r>
                        <a:rPr lang="es-MX" sz="2000" u="none" cap="none" strike="noStrike">
                          <a:latin typeface="Noto Sans"/>
                          <a:ea typeface="Noto Sans"/>
                          <a:cs typeface="Noto Sans"/>
                          <a:sym typeface="Noto Sans"/>
                        </a:rPr>
                        <a:t>9</a:t>
                      </a:r>
                      <a:r>
                        <a:rPr lang="es-MX" sz="2000">
                          <a:latin typeface="Noto Sans"/>
                          <a:ea typeface="Noto Sans"/>
                          <a:cs typeface="Noto Sans"/>
                          <a:sym typeface="Noto Sans"/>
                        </a:rPr>
                        <a:t>0</a:t>
                      </a:r>
                      <a:r>
                        <a:rPr lang="es-MX" sz="2000" u="none" cap="none" strike="noStrike">
                          <a:latin typeface="Noto Sans"/>
                          <a:ea typeface="Noto Sans"/>
                          <a:cs typeface="Noto Sans"/>
                          <a:sym typeface="Noto Sans"/>
                        </a:rPr>
                        <a:t>% </a:t>
                      </a:r>
                      <a:r>
                        <a:rPr lang="es-MX" sz="1300" u="none" cap="none" strike="noStrike">
                          <a:latin typeface="Noto Sans"/>
                          <a:ea typeface="Noto Sans"/>
                          <a:cs typeface="Noto Sans"/>
                          <a:sym typeface="Noto Sans"/>
                        </a:rPr>
                        <a:t>completamente de acuerdo</a:t>
                      </a:r>
                      <a:endParaRPr sz="700" u="none" cap="none" strike="noStrike"/>
                    </a:p>
                  </a:txBody>
                  <a:tcPr marT="45725" marB="45725" marR="91450" marL="91450"/>
                </a:tc>
              </a:tr>
              <a:tr h="708475">
                <a:tc>
                  <a:txBody>
                    <a:bodyPr/>
                    <a:lstStyle/>
                    <a:p>
                      <a:pPr indent="0" lvl="0" marL="0" marR="0" rtl="0" algn="l">
                        <a:lnSpc>
                          <a:spcPct val="100000"/>
                        </a:lnSpc>
                        <a:spcBef>
                          <a:spcPts val="0"/>
                        </a:spcBef>
                        <a:spcAft>
                          <a:spcPts val="0"/>
                        </a:spcAft>
                        <a:buClr>
                          <a:srgbClr val="000000"/>
                        </a:buClr>
                        <a:buSzPts val="2000"/>
                        <a:buFont typeface="Arial"/>
                        <a:buNone/>
                      </a:pPr>
                      <a:r>
                        <a:rPr b="0" i="0" lang="es-MX" sz="2000" u="none" cap="none" strike="noStrike">
                          <a:solidFill>
                            <a:schemeClr val="dk1"/>
                          </a:solidFill>
                          <a:latin typeface="Noto Sans"/>
                          <a:ea typeface="Noto Sans"/>
                          <a:cs typeface="Noto Sans"/>
                          <a:sym typeface="Noto Sans"/>
                        </a:rPr>
                        <a:t>Principales problemas para acceder al bachillerato/preparatoria</a:t>
                      </a:r>
                      <a:endParaRPr sz="2000" u="none" cap="none" strike="noStrike">
                        <a:latin typeface="Noto Sans"/>
                        <a:ea typeface="Noto Sans"/>
                        <a:cs typeface="Noto Sans"/>
                        <a:sym typeface="Noto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2000"/>
                        <a:buFont typeface="Arial"/>
                        <a:buNone/>
                      </a:pPr>
                      <a:r>
                        <a:t/>
                      </a:r>
                      <a:endParaRPr sz="2000" u="none" cap="none" strike="noStrike">
                        <a:latin typeface="Noto Sans"/>
                        <a:ea typeface="Noto Sans"/>
                        <a:cs typeface="Noto Sans"/>
                        <a:sym typeface="Noto Sans"/>
                      </a:endParaRPr>
                    </a:p>
                    <a:p>
                      <a:pPr indent="0" lvl="0" marL="0" marR="0" rtl="0" algn="ctr">
                        <a:lnSpc>
                          <a:spcPct val="100000"/>
                        </a:lnSpc>
                        <a:spcBef>
                          <a:spcPts val="0"/>
                        </a:spcBef>
                        <a:spcAft>
                          <a:spcPts val="0"/>
                        </a:spcAft>
                        <a:buClr>
                          <a:srgbClr val="000000"/>
                        </a:buClr>
                        <a:buSzPts val="1600"/>
                        <a:buFont typeface="Arial"/>
                        <a:buNone/>
                      </a:pPr>
                      <a:r>
                        <a:rPr lang="es-MX" sz="1600" u="none" cap="none" strike="noStrike">
                          <a:latin typeface="Noto Sans"/>
                          <a:ea typeface="Noto Sans"/>
                          <a:cs typeface="Noto Sans"/>
                          <a:sym typeface="Noto Sans"/>
                        </a:rPr>
                        <a:t>6</a:t>
                      </a:r>
                      <a:r>
                        <a:rPr lang="es-MX" sz="1600">
                          <a:latin typeface="Noto Sans"/>
                          <a:ea typeface="Noto Sans"/>
                          <a:cs typeface="Noto Sans"/>
                          <a:sym typeface="Noto Sans"/>
                        </a:rPr>
                        <a:t>1</a:t>
                      </a:r>
                      <a:r>
                        <a:rPr lang="es-MX" sz="1600" u="none" cap="none" strike="noStrike">
                          <a:latin typeface="Noto Sans"/>
                          <a:ea typeface="Noto Sans"/>
                          <a:cs typeface="Noto Sans"/>
                          <a:sym typeface="Noto Sans"/>
                        </a:rPr>
                        <a:t>%</a:t>
                      </a:r>
                      <a:r>
                        <a:rPr lang="es-MX" sz="1300" u="none" cap="none" strike="noStrike">
                          <a:latin typeface="Noto Sans"/>
                          <a:ea typeface="Noto Sans"/>
                          <a:cs typeface="Noto Sans"/>
                          <a:sym typeface="Noto Sans"/>
                        </a:rPr>
                        <a:t> necesidad de trabajar y estudiar</a:t>
                      </a:r>
                      <a:endParaRPr sz="1700" u="none" cap="none" strike="noStrike">
                        <a:latin typeface="Noto Sans"/>
                        <a:ea typeface="Noto Sans"/>
                        <a:cs typeface="Noto Sans"/>
                        <a:sym typeface="Noto Sans"/>
                      </a:endParaRPr>
                    </a:p>
                    <a:p>
                      <a:pPr indent="0" lvl="0" marL="0" marR="0" rtl="0" algn="ctr">
                        <a:lnSpc>
                          <a:spcPct val="100000"/>
                        </a:lnSpc>
                        <a:spcBef>
                          <a:spcPts val="0"/>
                        </a:spcBef>
                        <a:spcAft>
                          <a:spcPts val="0"/>
                        </a:spcAft>
                        <a:buClr>
                          <a:srgbClr val="000000"/>
                        </a:buClr>
                        <a:buSzPts val="1700"/>
                        <a:buFont typeface="Arial"/>
                        <a:buNone/>
                      </a:pPr>
                      <a:r>
                        <a:rPr lang="es-MX" sz="1700" u="none" cap="none" strike="noStrike">
                          <a:latin typeface="Noto Sans"/>
                          <a:ea typeface="Noto Sans"/>
                          <a:cs typeface="Noto Sans"/>
                          <a:sym typeface="Noto Sans"/>
                        </a:rPr>
                        <a:t>3</a:t>
                      </a:r>
                      <a:r>
                        <a:rPr lang="es-MX" sz="1700">
                          <a:latin typeface="Noto Sans"/>
                          <a:ea typeface="Noto Sans"/>
                          <a:cs typeface="Noto Sans"/>
                          <a:sym typeface="Noto Sans"/>
                        </a:rPr>
                        <a:t>8</a:t>
                      </a:r>
                      <a:r>
                        <a:rPr lang="es-MX" sz="1700" u="none" cap="none" strike="noStrike">
                          <a:latin typeface="Noto Sans"/>
                          <a:ea typeface="Noto Sans"/>
                          <a:cs typeface="Noto Sans"/>
                          <a:sym typeface="Noto Sans"/>
                        </a:rPr>
                        <a:t>%  </a:t>
                      </a:r>
                      <a:r>
                        <a:rPr lang="es-MX" sz="1300" u="none" cap="none" strike="noStrike">
                          <a:latin typeface="Noto Sans"/>
                          <a:ea typeface="Noto Sans"/>
                          <a:cs typeface="Noto Sans"/>
                          <a:sym typeface="Noto Sans"/>
                        </a:rPr>
                        <a:t>ausencia de escuelas cerca del </a:t>
                      </a:r>
                      <a:r>
                        <a:rPr lang="es-MX" sz="1300">
                          <a:latin typeface="Noto Sans"/>
                          <a:ea typeface="Noto Sans"/>
                          <a:cs typeface="Noto Sans"/>
                          <a:sym typeface="Noto Sans"/>
                        </a:rPr>
                        <a:t>lugar de residencia</a:t>
                      </a:r>
                      <a:endParaRPr sz="1700">
                        <a:latin typeface="Noto Sans"/>
                        <a:ea typeface="Noto Sans"/>
                        <a:cs typeface="Noto Sans"/>
                        <a:sym typeface="Noto Sans"/>
                      </a:endParaRPr>
                    </a:p>
                    <a:p>
                      <a:pPr indent="0" lvl="0" marL="0" marR="0" rtl="0" algn="ctr">
                        <a:lnSpc>
                          <a:spcPct val="100000"/>
                        </a:lnSpc>
                        <a:spcBef>
                          <a:spcPts val="0"/>
                        </a:spcBef>
                        <a:spcAft>
                          <a:spcPts val="0"/>
                        </a:spcAft>
                        <a:buClr>
                          <a:srgbClr val="000000"/>
                        </a:buClr>
                        <a:buSzPts val="1700"/>
                        <a:buFont typeface="Arial"/>
                        <a:buNone/>
                      </a:pPr>
                      <a:r>
                        <a:rPr lang="es-MX" sz="1700">
                          <a:latin typeface="Noto Sans"/>
                          <a:ea typeface="Noto Sans"/>
                          <a:cs typeface="Noto Sans"/>
                          <a:sym typeface="Noto Sans"/>
                        </a:rPr>
                        <a:t>37%</a:t>
                      </a:r>
                      <a:r>
                        <a:rPr lang="es-MX" sz="1300">
                          <a:latin typeface="Noto Sans"/>
                          <a:ea typeface="Noto Sans"/>
                          <a:cs typeface="Noto Sans"/>
                          <a:sym typeface="Noto Sans"/>
                        </a:rPr>
                        <a:t> Representa altos costos para la familia de los estudiantes (p.ej:transporte, materiales, alimentación)</a:t>
                      </a:r>
                      <a:endParaRPr sz="1300">
                        <a:latin typeface="Noto Sans"/>
                        <a:ea typeface="Noto Sans"/>
                        <a:cs typeface="Noto Sans"/>
                        <a:sym typeface="Noto Sans"/>
                      </a:endParaRPr>
                    </a:p>
                  </a:txBody>
                  <a:tcPr marT="45725" marB="45725" marR="91450" marL="91450"/>
                </a:tc>
              </a:tr>
            </a:tbl>
          </a:graphicData>
        </a:graphic>
      </p:graphicFrame>
      <p:sp>
        <p:nvSpPr>
          <p:cNvPr id="121" name="Google Shape;121;p13"/>
          <p:cNvSpPr txBox="1"/>
          <p:nvPr/>
        </p:nvSpPr>
        <p:spPr>
          <a:xfrm>
            <a:off x="2153017" y="1967506"/>
            <a:ext cx="7132320" cy="5231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1" i="0" lang="es-MX" sz="2800" u="none" cap="none" strike="noStrike">
                <a:solidFill>
                  <a:srgbClr val="B7903D"/>
                </a:solidFill>
                <a:latin typeface="Calibri"/>
                <a:ea typeface="Calibri"/>
                <a:cs typeface="Calibri"/>
                <a:sym typeface="Calibri"/>
              </a:rPr>
              <a:t>Importancia de la Educación Media Superior </a:t>
            </a:r>
            <a:endParaRPr b="1" i="0" sz="2800" u="none" cap="none" strike="noStrike">
              <a:solidFill>
                <a:srgbClr val="B7903D"/>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5" name="Shape 125"/>
        <p:cNvGrpSpPr/>
        <p:nvPr/>
      </p:nvGrpSpPr>
      <p:grpSpPr>
        <a:xfrm>
          <a:off x="0" y="0"/>
          <a:ext cx="0" cy="0"/>
          <a:chOff x="0" y="0"/>
          <a:chExt cx="0" cy="0"/>
        </a:xfrm>
      </p:grpSpPr>
      <p:grpSp>
        <p:nvGrpSpPr>
          <p:cNvPr id="126" name="Google Shape;126;p14"/>
          <p:cNvGrpSpPr/>
          <p:nvPr/>
        </p:nvGrpSpPr>
        <p:grpSpPr>
          <a:xfrm>
            <a:off x="8874580" y="313151"/>
            <a:ext cx="2838014" cy="1129972"/>
            <a:chOff x="8874580" y="313151"/>
            <a:chExt cx="2838014" cy="1129972"/>
          </a:xfrm>
        </p:grpSpPr>
        <p:pic>
          <p:nvPicPr>
            <p:cNvPr descr="Texto&#10;&#10;El contenido generado por IA puede ser incorrecto." id="127" name="Google Shape;127;p14"/>
            <p:cNvPicPr preferRelativeResize="0"/>
            <p:nvPr/>
          </p:nvPicPr>
          <p:blipFill rotWithShape="1">
            <a:blip r:embed="rId4">
              <a:alphaModFix/>
            </a:blip>
            <a:srcRect b="0" l="0" r="0" t="0"/>
            <a:stretch/>
          </p:blipFill>
          <p:spPr>
            <a:xfrm>
              <a:off x="9128125" y="1007436"/>
              <a:ext cx="2330924" cy="435687"/>
            </a:xfrm>
            <a:prstGeom prst="rect">
              <a:avLst/>
            </a:prstGeom>
            <a:noFill/>
            <a:ln>
              <a:noFill/>
            </a:ln>
          </p:spPr>
        </p:pic>
        <p:pic>
          <p:nvPicPr>
            <p:cNvPr descr="Imagen que contiene Logotipo&#10;&#10;Descripción generada automáticamente" id="128" name="Google Shape;128;p14"/>
            <p:cNvPicPr preferRelativeResize="0"/>
            <p:nvPr/>
          </p:nvPicPr>
          <p:blipFill rotWithShape="1">
            <a:blip r:embed="rId5">
              <a:alphaModFix/>
            </a:blip>
            <a:srcRect b="0" l="0" r="0" t="0"/>
            <a:stretch/>
          </p:blipFill>
          <p:spPr>
            <a:xfrm>
              <a:off x="8874580" y="313151"/>
              <a:ext cx="2838014" cy="582156"/>
            </a:xfrm>
            <a:prstGeom prst="rect">
              <a:avLst/>
            </a:prstGeom>
            <a:noFill/>
            <a:ln>
              <a:noFill/>
            </a:ln>
          </p:spPr>
        </p:pic>
      </p:grpSp>
      <p:sp>
        <p:nvSpPr>
          <p:cNvPr id="129" name="Google Shape;129;p14"/>
          <p:cNvSpPr txBox="1"/>
          <p:nvPr/>
        </p:nvSpPr>
        <p:spPr>
          <a:xfrm>
            <a:off x="732951" y="672772"/>
            <a:ext cx="7355972" cy="58473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3200" u="none" cap="none" strike="noStrike">
                <a:solidFill>
                  <a:srgbClr val="1E5B4F"/>
                </a:solidFill>
                <a:latin typeface="Noto Sans"/>
                <a:ea typeface="Noto Sans"/>
                <a:cs typeface="Noto Sans"/>
                <a:sym typeface="Noto Sans"/>
              </a:rPr>
              <a:t>Resultados de la consulta regional</a:t>
            </a:r>
            <a:endParaRPr b="0" i="0" sz="3200" u="none" cap="none" strike="noStrike">
              <a:solidFill>
                <a:srgbClr val="1E5B4F"/>
              </a:solidFill>
              <a:latin typeface="Calibri"/>
              <a:ea typeface="Calibri"/>
              <a:cs typeface="Calibri"/>
              <a:sym typeface="Calibri"/>
            </a:endParaRPr>
          </a:p>
        </p:txBody>
      </p:sp>
      <p:graphicFrame>
        <p:nvGraphicFramePr>
          <p:cNvPr id="130" name="Google Shape;130;p14"/>
          <p:cNvGraphicFramePr/>
          <p:nvPr/>
        </p:nvGraphicFramePr>
        <p:xfrm>
          <a:off x="1000125" y="2182705"/>
          <a:ext cx="3000000" cy="3000000"/>
        </p:xfrm>
        <a:graphic>
          <a:graphicData uri="http://schemas.openxmlformats.org/drawingml/2006/table">
            <a:tbl>
              <a:tblPr bandRow="1" firstRow="1">
                <a:noFill/>
                <a:tableStyleId>{11FDA551-037C-484C-804D-BB6A6C68F53D}</a:tableStyleId>
              </a:tblPr>
              <a:tblGrid>
                <a:gridCol w="6672225"/>
                <a:gridCol w="3216025"/>
              </a:tblGrid>
              <a:tr h="521025">
                <a:tc>
                  <a:txBody>
                    <a:bodyPr/>
                    <a:lstStyle/>
                    <a:p>
                      <a:pPr indent="0" lvl="0" marL="0" marR="0" rtl="0" algn="ctr">
                        <a:lnSpc>
                          <a:spcPct val="100000"/>
                        </a:lnSpc>
                        <a:spcBef>
                          <a:spcPts val="0"/>
                        </a:spcBef>
                        <a:spcAft>
                          <a:spcPts val="0"/>
                        </a:spcAft>
                        <a:buClr>
                          <a:srgbClr val="000000"/>
                        </a:buClr>
                        <a:buSzPts val="1800"/>
                        <a:buFont typeface="Arial"/>
                        <a:buNone/>
                      </a:pPr>
                      <a:r>
                        <a:rPr lang="es-MX" sz="1800" u="none" cap="none" strike="noStrike">
                          <a:latin typeface="Noto Sans"/>
                          <a:ea typeface="Noto Sans"/>
                          <a:cs typeface="Noto Sans"/>
                          <a:sym typeface="Noto Sans"/>
                        </a:rPr>
                        <a:t>Pregunta</a:t>
                      </a:r>
                      <a:endParaRPr sz="1400" u="none" cap="none" strike="noStrike"/>
                    </a:p>
                  </a:txBody>
                  <a:tcPr marT="45725" marB="45725" marR="91450" marL="91450">
                    <a:solidFill>
                      <a:srgbClr val="691A32"/>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s-MX" sz="1800" u="none" cap="none" strike="noStrike">
                          <a:latin typeface="Noto Sans"/>
                          <a:ea typeface="Noto Sans"/>
                          <a:cs typeface="Noto Sans"/>
                          <a:sym typeface="Noto Sans"/>
                        </a:rPr>
                        <a:t>Resultado</a:t>
                      </a:r>
                      <a:endParaRPr sz="1400" u="none" cap="none" strike="noStrike"/>
                    </a:p>
                  </a:txBody>
                  <a:tcPr marT="45725" marB="45725" marR="91450" marL="91450">
                    <a:solidFill>
                      <a:srgbClr val="691A32"/>
                    </a:solidFill>
                  </a:tcPr>
                </a:tc>
              </a:tr>
              <a:tr h="738900">
                <a:tc>
                  <a:txBody>
                    <a:bodyPr/>
                    <a:lstStyle/>
                    <a:p>
                      <a:pPr indent="0" lvl="0" marL="0" marR="0" rtl="0" algn="l">
                        <a:lnSpc>
                          <a:spcPct val="100000"/>
                        </a:lnSpc>
                        <a:spcBef>
                          <a:spcPts val="0"/>
                        </a:spcBef>
                        <a:spcAft>
                          <a:spcPts val="0"/>
                        </a:spcAft>
                        <a:buClr>
                          <a:srgbClr val="000000"/>
                        </a:buClr>
                        <a:buSzPts val="1600"/>
                        <a:buFont typeface="Arial"/>
                        <a:buNone/>
                      </a:pPr>
                      <a:r>
                        <a:rPr b="0" i="0" lang="es-MX" sz="1600" u="none" cap="none" strike="noStrike">
                          <a:solidFill>
                            <a:schemeClr val="dk1"/>
                          </a:solidFill>
                          <a:latin typeface="Noto Sans"/>
                          <a:ea typeface="Noto Sans"/>
                          <a:cs typeface="Noto Sans"/>
                          <a:sym typeface="Noto Sans"/>
                        </a:rPr>
                        <a:t>Aspectos que consideran más importantes para una buena educación media superior.</a:t>
                      </a:r>
                      <a:endParaRPr sz="1600" u="none" cap="none" strike="noStrike">
                        <a:latin typeface="Noto Sans"/>
                        <a:ea typeface="Noto Sans"/>
                        <a:cs typeface="Noto Sans"/>
                        <a:sym typeface="Noto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600"/>
                        <a:buFont typeface="Arial"/>
                        <a:buNone/>
                      </a:pPr>
                      <a:r>
                        <a:rPr lang="es-MX" sz="1600" u="none" cap="none" strike="noStrike"/>
                        <a:t>70% </a:t>
                      </a:r>
                      <a:r>
                        <a:rPr lang="es-MX" sz="1400" u="none" cap="none" strike="noStrike"/>
                        <a:t>infraestructura adecuada </a:t>
                      </a:r>
                      <a:endParaRPr sz="1400" u="none" cap="none" strike="noStrike"/>
                    </a:p>
                    <a:p>
                      <a:pPr indent="0" lvl="0" marL="0" marR="0" rtl="0" algn="l">
                        <a:lnSpc>
                          <a:spcPct val="100000"/>
                        </a:lnSpc>
                        <a:spcBef>
                          <a:spcPts val="0"/>
                        </a:spcBef>
                        <a:spcAft>
                          <a:spcPts val="0"/>
                        </a:spcAft>
                        <a:buClr>
                          <a:srgbClr val="000000"/>
                        </a:buClr>
                        <a:buSzPts val="1600"/>
                        <a:buFont typeface="Arial"/>
                        <a:buNone/>
                      </a:pPr>
                      <a:r>
                        <a:rPr lang="es-MX" sz="1600" u="none" cap="none" strike="noStrike"/>
                        <a:t>6</a:t>
                      </a:r>
                      <a:r>
                        <a:rPr lang="es-MX" sz="1600"/>
                        <a:t>6</a:t>
                      </a:r>
                      <a:r>
                        <a:rPr lang="es-MX" sz="1600" u="none" cap="none" strike="noStrike"/>
                        <a:t>% </a:t>
                      </a:r>
                      <a:r>
                        <a:rPr lang="es-MX" sz="1400" u="none" cap="none" strike="noStrike"/>
                        <a:t>docentes capacitados</a:t>
                      </a:r>
                      <a:endParaRPr sz="1400" u="none" cap="none" strike="noStrike"/>
                    </a:p>
                  </a:txBody>
                  <a:tcPr marT="45725" marB="45725" marR="91450" marL="91450"/>
                </a:tc>
              </a:tr>
              <a:tr h="1050025">
                <a:tc>
                  <a:txBody>
                    <a:bodyPr/>
                    <a:lstStyle/>
                    <a:p>
                      <a:pPr indent="0" lvl="0" marL="0" marR="0" rtl="0" algn="l">
                        <a:lnSpc>
                          <a:spcPct val="100000"/>
                        </a:lnSpc>
                        <a:spcBef>
                          <a:spcPts val="0"/>
                        </a:spcBef>
                        <a:spcAft>
                          <a:spcPts val="0"/>
                        </a:spcAft>
                        <a:buClr>
                          <a:srgbClr val="000000"/>
                        </a:buClr>
                        <a:buSzPts val="1600"/>
                        <a:buFont typeface="Arial"/>
                        <a:buNone/>
                      </a:pPr>
                      <a:r>
                        <a:rPr b="0" i="0" lang="es-MX" sz="1600" u="none" cap="none" strike="noStrike">
                          <a:solidFill>
                            <a:schemeClr val="dk1"/>
                          </a:solidFill>
                          <a:latin typeface="Noto Sans"/>
                          <a:ea typeface="Noto Sans"/>
                          <a:cs typeface="Noto Sans"/>
                          <a:sym typeface="Noto Sans"/>
                        </a:rPr>
                        <a:t>Incluir opciones de formación técnica, tecnológica, laboral y profesional en el bachillerato/preparatoria, con el fin de preparar a los y las estudiantes para un trabajo formal</a:t>
                      </a:r>
                      <a:endParaRPr sz="1600" u="none" cap="none" strike="noStrike">
                        <a:latin typeface="Noto Sans"/>
                        <a:ea typeface="Noto Sans"/>
                        <a:cs typeface="Noto Sans"/>
                        <a:sym typeface="Noto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700"/>
                        <a:buFont typeface="Arial"/>
                        <a:buNone/>
                      </a:pPr>
                      <a:r>
                        <a:rPr lang="es-MX" sz="1700" u="none" cap="none" strike="noStrike"/>
                        <a:t>96% si</a:t>
                      </a:r>
                      <a:endParaRPr sz="1700" u="none" cap="none" strike="noStrike"/>
                    </a:p>
                    <a:p>
                      <a:pPr indent="0" lvl="0" marL="0" marR="0" rtl="0" algn="l">
                        <a:lnSpc>
                          <a:spcPct val="100000"/>
                        </a:lnSpc>
                        <a:spcBef>
                          <a:spcPts val="0"/>
                        </a:spcBef>
                        <a:spcAft>
                          <a:spcPts val="0"/>
                        </a:spcAft>
                        <a:buClr>
                          <a:srgbClr val="000000"/>
                        </a:buClr>
                        <a:buSzPts val="1700"/>
                        <a:buFont typeface="Arial"/>
                        <a:buNone/>
                      </a:pPr>
                      <a:r>
                        <a:rPr lang="es-MX" sz="1700" u="none" cap="none" strike="noStrike"/>
                        <a:t>3% no</a:t>
                      </a:r>
                      <a:endParaRPr sz="1700" u="none" cap="none" strike="noStrike"/>
                    </a:p>
                    <a:p>
                      <a:pPr indent="0" lvl="0" marL="0" marR="0" rtl="0" algn="l">
                        <a:lnSpc>
                          <a:spcPct val="100000"/>
                        </a:lnSpc>
                        <a:spcBef>
                          <a:spcPts val="0"/>
                        </a:spcBef>
                        <a:spcAft>
                          <a:spcPts val="0"/>
                        </a:spcAft>
                        <a:buClr>
                          <a:srgbClr val="000000"/>
                        </a:buClr>
                        <a:buSzPts val="1700"/>
                        <a:buFont typeface="Arial"/>
                        <a:buNone/>
                      </a:pPr>
                      <a:r>
                        <a:rPr lang="es-MX" sz="1700" u="none" cap="none" strike="noStrike"/>
                        <a:t>1% no estoy seguro(a)</a:t>
                      </a:r>
                      <a:endParaRPr sz="1700" u="none" cap="none" strike="noStrike"/>
                    </a:p>
                  </a:txBody>
                  <a:tcPr marT="45725" marB="45725" marR="91450" marL="91450"/>
                </a:tc>
              </a:tr>
              <a:tr h="1050025">
                <a:tc>
                  <a:txBody>
                    <a:bodyPr/>
                    <a:lstStyle/>
                    <a:p>
                      <a:pPr indent="0" lvl="0" marL="0" marR="0" rtl="0" algn="l">
                        <a:lnSpc>
                          <a:spcPct val="100000"/>
                        </a:lnSpc>
                        <a:spcBef>
                          <a:spcPts val="0"/>
                        </a:spcBef>
                        <a:spcAft>
                          <a:spcPts val="0"/>
                        </a:spcAft>
                        <a:buClr>
                          <a:srgbClr val="000000"/>
                        </a:buClr>
                        <a:buSzPts val="1600"/>
                        <a:buFont typeface="Arial"/>
                        <a:buNone/>
                      </a:pPr>
                      <a:r>
                        <a:rPr b="0" i="0" lang="es-MX" sz="1600" u="none" cap="none" strike="noStrike">
                          <a:solidFill>
                            <a:schemeClr val="dk1"/>
                          </a:solidFill>
                          <a:latin typeface="Noto Sans"/>
                          <a:ea typeface="Noto Sans"/>
                          <a:cs typeface="Noto Sans"/>
                          <a:sym typeface="Noto Sans"/>
                        </a:rPr>
                        <a:t>Incluir opciones de formación para el trabajo en el bachillerato/preparatoria, con el fin de fortalecer la preparación para la vida profesional</a:t>
                      </a:r>
                      <a:endParaRPr sz="1600" u="none" cap="none" strike="noStrike">
                        <a:latin typeface="Noto Sans"/>
                        <a:ea typeface="Noto Sans"/>
                        <a:cs typeface="Noto Sans"/>
                        <a:sym typeface="Noto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500"/>
                        <a:buFont typeface="Arial"/>
                        <a:buNone/>
                      </a:pPr>
                      <a:r>
                        <a:rPr lang="es-MX" sz="1500" u="none" cap="none" strike="noStrike"/>
                        <a:t>9</a:t>
                      </a:r>
                      <a:r>
                        <a:rPr lang="es-MX" sz="1500"/>
                        <a:t>8</a:t>
                      </a:r>
                      <a:r>
                        <a:rPr lang="es-MX" sz="1500" u="none" cap="none" strike="noStrike"/>
                        <a:t>% si</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rPr lang="es-MX" sz="1500" u="none" cap="none" strike="noStrike"/>
                        <a:t>2% no</a:t>
                      </a:r>
                      <a:endParaRPr sz="1500" u="none" cap="none" strike="noStrike"/>
                    </a:p>
                    <a:p>
                      <a:pPr indent="0" lvl="0" marL="0" marR="0" rtl="0" algn="l">
                        <a:lnSpc>
                          <a:spcPct val="100000"/>
                        </a:lnSpc>
                        <a:spcBef>
                          <a:spcPts val="0"/>
                        </a:spcBef>
                        <a:spcAft>
                          <a:spcPts val="0"/>
                        </a:spcAft>
                        <a:buClr>
                          <a:srgbClr val="000000"/>
                        </a:buClr>
                        <a:buSzPts val="1500"/>
                        <a:buFont typeface="Arial"/>
                        <a:buNone/>
                      </a:pPr>
                      <a:r>
                        <a:t/>
                      </a:r>
                      <a:endParaRPr sz="1500" u="none" cap="none" strike="noStrike"/>
                    </a:p>
                  </a:txBody>
                  <a:tcPr marT="45725" marB="45725" marR="91450" marL="91450"/>
                </a:tc>
              </a:tr>
            </a:tbl>
          </a:graphicData>
        </a:graphic>
      </p:graphicFrame>
      <p:sp>
        <p:nvSpPr>
          <p:cNvPr id="131" name="Google Shape;131;p14"/>
          <p:cNvSpPr txBox="1"/>
          <p:nvPr/>
        </p:nvSpPr>
        <p:spPr>
          <a:xfrm>
            <a:off x="1800994" y="1521782"/>
            <a:ext cx="7611282" cy="5231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1" i="0" lang="es-MX" sz="2800" u="none" cap="none" strike="noStrike">
                <a:solidFill>
                  <a:srgbClr val="B7903D"/>
                </a:solidFill>
                <a:latin typeface="Calibri"/>
                <a:ea typeface="Calibri"/>
                <a:cs typeface="Calibri"/>
                <a:sym typeface="Calibri"/>
              </a:rPr>
              <a:t>Excelencia y Perfil de la Educación Media Superior </a:t>
            </a:r>
            <a:endParaRPr b="1" i="0" sz="2800" u="none" cap="none" strike="noStrike">
              <a:solidFill>
                <a:srgbClr val="B7903D"/>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5" name="Shape 135"/>
        <p:cNvGrpSpPr/>
        <p:nvPr/>
      </p:nvGrpSpPr>
      <p:grpSpPr>
        <a:xfrm>
          <a:off x="0" y="0"/>
          <a:ext cx="0" cy="0"/>
          <a:chOff x="0" y="0"/>
          <a:chExt cx="0" cy="0"/>
        </a:xfrm>
      </p:grpSpPr>
      <p:grpSp>
        <p:nvGrpSpPr>
          <p:cNvPr id="136" name="Google Shape;136;p15"/>
          <p:cNvGrpSpPr/>
          <p:nvPr/>
        </p:nvGrpSpPr>
        <p:grpSpPr>
          <a:xfrm>
            <a:off x="8874580" y="313151"/>
            <a:ext cx="2838014" cy="1129972"/>
            <a:chOff x="8874580" y="313151"/>
            <a:chExt cx="2838014" cy="1129972"/>
          </a:xfrm>
        </p:grpSpPr>
        <p:pic>
          <p:nvPicPr>
            <p:cNvPr descr="Texto&#10;&#10;El contenido generado por IA puede ser incorrecto." id="137" name="Google Shape;137;p15"/>
            <p:cNvPicPr preferRelativeResize="0"/>
            <p:nvPr/>
          </p:nvPicPr>
          <p:blipFill rotWithShape="1">
            <a:blip r:embed="rId4">
              <a:alphaModFix/>
            </a:blip>
            <a:srcRect b="0" l="0" r="0" t="0"/>
            <a:stretch/>
          </p:blipFill>
          <p:spPr>
            <a:xfrm>
              <a:off x="9128125" y="1007436"/>
              <a:ext cx="2330924" cy="435687"/>
            </a:xfrm>
            <a:prstGeom prst="rect">
              <a:avLst/>
            </a:prstGeom>
            <a:noFill/>
            <a:ln>
              <a:noFill/>
            </a:ln>
          </p:spPr>
        </p:pic>
        <p:pic>
          <p:nvPicPr>
            <p:cNvPr descr="Imagen que contiene Logotipo&#10;&#10;Descripción generada automáticamente" id="138" name="Google Shape;138;p15"/>
            <p:cNvPicPr preferRelativeResize="0"/>
            <p:nvPr/>
          </p:nvPicPr>
          <p:blipFill rotWithShape="1">
            <a:blip r:embed="rId5">
              <a:alphaModFix/>
            </a:blip>
            <a:srcRect b="0" l="0" r="0" t="0"/>
            <a:stretch/>
          </p:blipFill>
          <p:spPr>
            <a:xfrm>
              <a:off x="8874580" y="313151"/>
              <a:ext cx="2838014" cy="582156"/>
            </a:xfrm>
            <a:prstGeom prst="rect">
              <a:avLst/>
            </a:prstGeom>
            <a:noFill/>
            <a:ln>
              <a:noFill/>
            </a:ln>
          </p:spPr>
        </p:pic>
      </p:grpSp>
      <p:sp>
        <p:nvSpPr>
          <p:cNvPr id="139" name="Google Shape;139;p15"/>
          <p:cNvSpPr txBox="1"/>
          <p:nvPr/>
        </p:nvSpPr>
        <p:spPr>
          <a:xfrm>
            <a:off x="732951" y="672772"/>
            <a:ext cx="7355972" cy="58473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3200" u="none" cap="none" strike="noStrike">
                <a:solidFill>
                  <a:srgbClr val="1E5B4F"/>
                </a:solidFill>
                <a:latin typeface="Noto Sans"/>
                <a:ea typeface="Noto Sans"/>
                <a:cs typeface="Noto Sans"/>
                <a:sym typeface="Noto Sans"/>
              </a:rPr>
              <a:t>Resultados de la consulta regional</a:t>
            </a:r>
            <a:endParaRPr b="0" i="0" sz="3200" u="none" cap="none" strike="noStrike">
              <a:solidFill>
                <a:srgbClr val="1E5B4F"/>
              </a:solidFill>
              <a:latin typeface="Calibri"/>
              <a:ea typeface="Calibri"/>
              <a:cs typeface="Calibri"/>
              <a:sym typeface="Calibri"/>
            </a:endParaRPr>
          </a:p>
        </p:txBody>
      </p:sp>
      <p:graphicFrame>
        <p:nvGraphicFramePr>
          <p:cNvPr id="140" name="Google Shape;140;p15"/>
          <p:cNvGraphicFramePr/>
          <p:nvPr/>
        </p:nvGraphicFramePr>
        <p:xfrm>
          <a:off x="1000124" y="2182706"/>
          <a:ext cx="3000000" cy="3000000"/>
        </p:xfrm>
        <a:graphic>
          <a:graphicData uri="http://schemas.openxmlformats.org/drawingml/2006/table">
            <a:tbl>
              <a:tblPr bandRow="1" firstRow="1">
                <a:noFill/>
                <a:tableStyleId>{11FDA551-037C-484C-804D-BB6A6C68F53D}</a:tableStyleId>
              </a:tblPr>
              <a:tblGrid>
                <a:gridCol w="6691225"/>
                <a:gridCol w="3225175"/>
              </a:tblGrid>
              <a:tr h="558850">
                <a:tc>
                  <a:txBody>
                    <a:bodyPr/>
                    <a:lstStyle/>
                    <a:p>
                      <a:pPr indent="0" lvl="0" marL="0" marR="0" rtl="0" algn="ctr">
                        <a:lnSpc>
                          <a:spcPct val="100000"/>
                        </a:lnSpc>
                        <a:spcBef>
                          <a:spcPts val="0"/>
                        </a:spcBef>
                        <a:spcAft>
                          <a:spcPts val="0"/>
                        </a:spcAft>
                        <a:buClr>
                          <a:srgbClr val="000000"/>
                        </a:buClr>
                        <a:buSzPts val="1800"/>
                        <a:buFont typeface="Arial"/>
                        <a:buNone/>
                      </a:pPr>
                      <a:r>
                        <a:rPr lang="es-MX" sz="1800" u="none" cap="none" strike="noStrike">
                          <a:latin typeface="Noto Sans"/>
                          <a:ea typeface="Noto Sans"/>
                          <a:cs typeface="Noto Sans"/>
                          <a:sym typeface="Noto Sans"/>
                        </a:rPr>
                        <a:t>Pregunta</a:t>
                      </a:r>
                      <a:endParaRPr sz="1400" u="none" cap="none" strike="noStrike"/>
                    </a:p>
                  </a:txBody>
                  <a:tcPr marT="45725" marB="45725" marR="91450" marL="91450">
                    <a:solidFill>
                      <a:srgbClr val="691A32"/>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s-MX" sz="1800" u="none" cap="none" strike="noStrike">
                          <a:latin typeface="Noto Sans"/>
                          <a:ea typeface="Noto Sans"/>
                          <a:cs typeface="Noto Sans"/>
                          <a:sym typeface="Noto Sans"/>
                        </a:rPr>
                        <a:t>Resultado</a:t>
                      </a:r>
                      <a:endParaRPr sz="1400" u="none" cap="none" strike="noStrike"/>
                    </a:p>
                  </a:txBody>
                  <a:tcPr marT="45725" marB="45725" marR="91450" marL="91450">
                    <a:solidFill>
                      <a:srgbClr val="691A32"/>
                    </a:solidFill>
                  </a:tcPr>
                </a:tc>
              </a:tr>
              <a:tr h="1126250">
                <a:tc>
                  <a:txBody>
                    <a:bodyPr/>
                    <a:lstStyle/>
                    <a:p>
                      <a:pPr indent="0" lvl="0" marL="0" marR="0" rtl="0" algn="l">
                        <a:lnSpc>
                          <a:spcPct val="100000"/>
                        </a:lnSpc>
                        <a:spcBef>
                          <a:spcPts val="0"/>
                        </a:spcBef>
                        <a:spcAft>
                          <a:spcPts val="0"/>
                        </a:spcAft>
                        <a:buClr>
                          <a:srgbClr val="000000"/>
                        </a:buClr>
                        <a:buSzPts val="1600"/>
                        <a:buFont typeface="Arial"/>
                        <a:buNone/>
                      </a:pPr>
                      <a:r>
                        <a:rPr b="0" i="0" lang="es-MX" sz="1600" u="none" cap="none" strike="noStrike">
                          <a:solidFill>
                            <a:schemeClr val="dk1"/>
                          </a:solidFill>
                          <a:latin typeface="Noto Sans"/>
                          <a:ea typeface="Noto Sans"/>
                          <a:cs typeface="Noto Sans"/>
                          <a:sym typeface="Noto Sans"/>
                        </a:rPr>
                        <a:t>La modalidad educativa en bachillerato/preparatoria que consideran que presenta más </a:t>
                      </a:r>
                      <a:r>
                        <a:rPr b="1" i="0" lang="es-MX" sz="1600" u="none" cap="none" strike="noStrike">
                          <a:solidFill>
                            <a:schemeClr val="dk1"/>
                          </a:solidFill>
                          <a:latin typeface="Noto Sans"/>
                          <a:ea typeface="Noto Sans"/>
                          <a:cs typeface="Noto Sans"/>
                          <a:sym typeface="Noto Sans"/>
                        </a:rPr>
                        <a:t>ventajas</a:t>
                      </a:r>
                      <a:r>
                        <a:rPr b="0" i="0" lang="es-MX" sz="1600" u="none" cap="none" strike="noStrike">
                          <a:solidFill>
                            <a:schemeClr val="dk1"/>
                          </a:solidFill>
                          <a:latin typeface="Noto Sans"/>
                          <a:ea typeface="Noto Sans"/>
                          <a:cs typeface="Noto Sans"/>
                          <a:sym typeface="Noto Sans"/>
                        </a:rPr>
                        <a:t>, de acuerdo con las necesidades de las personas en la comunidad</a:t>
                      </a:r>
                      <a:endParaRPr sz="1800" u="none" cap="none" strike="noStrike">
                        <a:latin typeface="Noto Sans"/>
                        <a:ea typeface="Noto Sans"/>
                        <a:cs typeface="Noto Sans"/>
                        <a:sym typeface="Noto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s-MX" sz="1400" u="none" cap="none" strike="noStrike"/>
                        <a:t>6</a:t>
                      </a:r>
                      <a:r>
                        <a:rPr lang="es-MX"/>
                        <a:t>5</a:t>
                      </a:r>
                      <a:r>
                        <a:rPr lang="es-MX" sz="1400" u="none" cap="none" strike="noStrike"/>
                        <a:t>%presencial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sz="1400" u="none" cap="none" strike="noStrike"/>
                        <a:t>2</a:t>
                      </a:r>
                      <a:r>
                        <a:rPr lang="es-MX"/>
                        <a:t>3</a:t>
                      </a:r>
                      <a:r>
                        <a:rPr lang="es-MX" sz="1400" u="none" cap="none" strike="noStrike"/>
                        <a:t>%mixta</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a:t>9</a:t>
                      </a:r>
                      <a:r>
                        <a:rPr lang="es-MX" sz="1400" u="none" cap="none" strike="noStrike"/>
                        <a:t>%dual</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sz="1400" u="none" cap="none" strike="noStrike"/>
                        <a:t>2% abierta</a:t>
                      </a:r>
                      <a:endParaRPr sz="1400" u="none" cap="none" strike="noStrike"/>
                    </a:p>
                  </a:txBody>
                  <a:tcPr marT="45725" marB="45725" marR="91450" marL="91450"/>
                </a:tc>
              </a:tr>
              <a:tr h="1126250">
                <a:tc>
                  <a:txBody>
                    <a:bodyPr/>
                    <a:lstStyle/>
                    <a:p>
                      <a:pPr indent="0" lvl="0" marL="0" marR="0" rtl="0" algn="l">
                        <a:lnSpc>
                          <a:spcPct val="100000"/>
                        </a:lnSpc>
                        <a:spcBef>
                          <a:spcPts val="0"/>
                        </a:spcBef>
                        <a:spcAft>
                          <a:spcPts val="0"/>
                        </a:spcAft>
                        <a:buClr>
                          <a:srgbClr val="000000"/>
                        </a:buClr>
                        <a:buSzPts val="1600"/>
                        <a:buFont typeface="Arial"/>
                        <a:buNone/>
                      </a:pPr>
                      <a:r>
                        <a:rPr lang="es-MX" sz="1600" u="none" cap="none" strike="noStrike">
                          <a:latin typeface="Noto Sans"/>
                          <a:ea typeface="Noto Sans"/>
                          <a:cs typeface="Noto Sans"/>
                          <a:sym typeface="Noto Sans"/>
                        </a:rPr>
                        <a:t>La modalidad educativa en (bachillerato/preparatoria) que consideran que presenta más </a:t>
                      </a:r>
                      <a:r>
                        <a:rPr b="1" lang="es-MX" sz="1600" u="none" cap="none" strike="noStrike">
                          <a:latin typeface="Noto Sans"/>
                          <a:ea typeface="Noto Sans"/>
                          <a:cs typeface="Noto Sans"/>
                          <a:sym typeface="Noto Sans"/>
                        </a:rPr>
                        <a:t>desventajas</a:t>
                      </a:r>
                      <a:r>
                        <a:rPr lang="es-MX" sz="1600" u="none" cap="none" strike="noStrike">
                          <a:latin typeface="Noto Sans"/>
                          <a:ea typeface="Noto Sans"/>
                          <a:cs typeface="Noto Sans"/>
                          <a:sym typeface="Noto Sans"/>
                        </a:rPr>
                        <a:t>, de acuerdo con las necesidades de las personas en la comunidad</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s-MX" sz="1400" u="none" cap="none" strike="noStrike"/>
                        <a:t>5</a:t>
                      </a:r>
                      <a:r>
                        <a:rPr lang="es-MX"/>
                        <a:t>0</a:t>
                      </a:r>
                      <a:r>
                        <a:rPr lang="es-MX" sz="1400" u="none" cap="none" strike="noStrike"/>
                        <a:t>% en línea</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sz="1400" u="none" cap="none" strike="noStrike"/>
                        <a:t>30% abierta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sz="1400" u="none" cap="none" strike="noStrike"/>
                        <a:t>8% dual</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a:t>6&amp; presencial</a:t>
                      </a:r>
                      <a:endParaRPr/>
                    </a:p>
                  </a:txBody>
                  <a:tcPr marT="45725" marB="45725" marR="91450" marL="91450"/>
                </a:tc>
              </a:tr>
            </a:tbl>
          </a:graphicData>
        </a:graphic>
      </p:graphicFrame>
      <p:sp>
        <p:nvSpPr>
          <p:cNvPr id="141" name="Google Shape;141;p15"/>
          <p:cNvSpPr txBox="1"/>
          <p:nvPr/>
        </p:nvSpPr>
        <p:spPr>
          <a:xfrm>
            <a:off x="1800994" y="1521782"/>
            <a:ext cx="7611282" cy="5231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1" i="0" lang="es-MX" sz="2800" u="none" cap="none" strike="noStrike">
                <a:solidFill>
                  <a:srgbClr val="B7903D"/>
                </a:solidFill>
                <a:latin typeface="Calibri"/>
                <a:ea typeface="Calibri"/>
                <a:cs typeface="Calibri"/>
                <a:sym typeface="Calibri"/>
              </a:rPr>
              <a:t>Modalidades y Accesibilidad</a:t>
            </a:r>
            <a:endParaRPr b="1" i="0" sz="2800" u="none" cap="none" strike="noStrike">
              <a:solidFill>
                <a:srgbClr val="B7903D"/>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5" name="Shape 145"/>
        <p:cNvGrpSpPr/>
        <p:nvPr/>
      </p:nvGrpSpPr>
      <p:grpSpPr>
        <a:xfrm>
          <a:off x="0" y="0"/>
          <a:ext cx="0" cy="0"/>
          <a:chOff x="0" y="0"/>
          <a:chExt cx="0" cy="0"/>
        </a:xfrm>
      </p:grpSpPr>
      <p:grpSp>
        <p:nvGrpSpPr>
          <p:cNvPr id="146" name="Google Shape;146;p16"/>
          <p:cNvGrpSpPr/>
          <p:nvPr/>
        </p:nvGrpSpPr>
        <p:grpSpPr>
          <a:xfrm>
            <a:off x="8874580" y="313151"/>
            <a:ext cx="2838014" cy="1129972"/>
            <a:chOff x="8874580" y="313151"/>
            <a:chExt cx="2838014" cy="1129972"/>
          </a:xfrm>
        </p:grpSpPr>
        <p:pic>
          <p:nvPicPr>
            <p:cNvPr descr="Texto&#10;&#10;El contenido generado por IA puede ser incorrecto." id="147" name="Google Shape;147;p16"/>
            <p:cNvPicPr preferRelativeResize="0"/>
            <p:nvPr/>
          </p:nvPicPr>
          <p:blipFill rotWithShape="1">
            <a:blip r:embed="rId4">
              <a:alphaModFix/>
            </a:blip>
            <a:srcRect b="0" l="0" r="0" t="0"/>
            <a:stretch/>
          </p:blipFill>
          <p:spPr>
            <a:xfrm>
              <a:off x="9128125" y="1007436"/>
              <a:ext cx="2330924" cy="435687"/>
            </a:xfrm>
            <a:prstGeom prst="rect">
              <a:avLst/>
            </a:prstGeom>
            <a:noFill/>
            <a:ln>
              <a:noFill/>
            </a:ln>
          </p:spPr>
        </p:pic>
        <p:pic>
          <p:nvPicPr>
            <p:cNvPr descr="Imagen que contiene Logotipo&#10;&#10;Descripción generada automáticamente" id="148" name="Google Shape;148;p16"/>
            <p:cNvPicPr preferRelativeResize="0"/>
            <p:nvPr/>
          </p:nvPicPr>
          <p:blipFill rotWithShape="1">
            <a:blip r:embed="rId5">
              <a:alphaModFix/>
            </a:blip>
            <a:srcRect b="0" l="0" r="0" t="0"/>
            <a:stretch/>
          </p:blipFill>
          <p:spPr>
            <a:xfrm>
              <a:off x="8874580" y="313151"/>
              <a:ext cx="2838014" cy="582156"/>
            </a:xfrm>
            <a:prstGeom prst="rect">
              <a:avLst/>
            </a:prstGeom>
            <a:noFill/>
            <a:ln>
              <a:noFill/>
            </a:ln>
          </p:spPr>
        </p:pic>
      </p:grpSp>
      <p:sp>
        <p:nvSpPr>
          <p:cNvPr id="149" name="Google Shape;149;p16"/>
          <p:cNvSpPr txBox="1"/>
          <p:nvPr/>
        </p:nvSpPr>
        <p:spPr>
          <a:xfrm>
            <a:off x="732951" y="672772"/>
            <a:ext cx="7355972" cy="58473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3200" u="none" cap="none" strike="noStrike">
                <a:solidFill>
                  <a:srgbClr val="1E5B4F"/>
                </a:solidFill>
                <a:latin typeface="Noto Sans"/>
                <a:ea typeface="Noto Sans"/>
                <a:cs typeface="Noto Sans"/>
                <a:sym typeface="Noto Sans"/>
              </a:rPr>
              <a:t>Resultados de la consulta regional</a:t>
            </a:r>
            <a:endParaRPr b="0" i="0" sz="3200" u="none" cap="none" strike="noStrike">
              <a:solidFill>
                <a:srgbClr val="1E5B4F"/>
              </a:solidFill>
              <a:latin typeface="Calibri"/>
              <a:ea typeface="Calibri"/>
              <a:cs typeface="Calibri"/>
              <a:sym typeface="Calibri"/>
            </a:endParaRPr>
          </a:p>
        </p:txBody>
      </p:sp>
      <p:graphicFrame>
        <p:nvGraphicFramePr>
          <p:cNvPr id="150" name="Google Shape;150;p16"/>
          <p:cNvGraphicFramePr/>
          <p:nvPr/>
        </p:nvGraphicFramePr>
        <p:xfrm>
          <a:off x="328247" y="2202371"/>
          <a:ext cx="3000000" cy="3000000"/>
        </p:xfrm>
        <a:graphic>
          <a:graphicData uri="http://schemas.openxmlformats.org/drawingml/2006/table">
            <a:tbl>
              <a:tblPr bandRow="1" firstRow="1">
                <a:noFill/>
                <a:tableStyleId>{11FDA551-037C-484C-804D-BB6A6C68F53D}</a:tableStyleId>
              </a:tblPr>
              <a:tblGrid>
                <a:gridCol w="7681725"/>
                <a:gridCol w="3702625"/>
              </a:tblGrid>
              <a:tr h="587225">
                <a:tc>
                  <a:txBody>
                    <a:bodyPr/>
                    <a:lstStyle/>
                    <a:p>
                      <a:pPr indent="0" lvl="0" marL="0" marR="0" rtl="0" algn="ctr">
                        <a:lnSpc>
                          <a:spcPct val="100000"/>
                        </a:lnSpc>
                        <a:spcBef>
                          <a:spcPts val="0"/>
                        </a:spcBef>
                        <a:spcAft>
                          <a:spcPts val="0"/>
                        </a:spcAft>
                        <a:buClr>
                          <a:srgbClr val="000000"/>
                        </a:buClr>
                        <a:buSzPts val="1800"/>
                        <a:buFont typeface="Arial"/>
                        <a:buNone/>
                      </a:pPr>
                      <a:r>
                        <a:rPr lang="es-MX" sz="1800" u="none" cap="none" strike="noStrike">
                          <a:latin typeface="Noto Sans"/>
                          <a:ea typeface="Noto Sans"/>
                          <a:cs typeface="Noto Sans"/>
                          <a:sym typeface="Noto Sans"/>
                        </a:rPr>
                        <a:t>Pregunta</a:t>
                      </a:r>
                      <a:endParaRPr sz="1400" u="none" cap="none" strike="noStrike"/>
                    </a:p>
                  </a:txBody>
                  <a:tcPr marT="45725" marB="45725" marR="91450" marL="91450">
                    <a:solidFill>
                      <a:srgbClr val="691A32"/>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s-MX" sz="1800" u="none" cap="none" strike="noStrike">
                          <a:latin typeface="Noto Sans"/>
                          <a:ea typeface="Noto Sans"/>
                          <a:cs typeface="Noto Sans"/>
                          <a:sym typeface="Noto Sans"/>
                        </a:rPr>
                        <a:t>Resultado</a:t>
                      </a:r>
                      <a:endParaRPr sz="1400" u="none" cap="none" strike="noStrike"/>
                    </a:p>
                  </a:txBody>
                  <a:tcPr marT="45725" marB="45725" marR="91450" marL="91450">
                    <a:solidFill>
                      <a:srgbClr val="691A32"/>
                    </a:solidFill>
                  </a:tcPr>
                </a:tc>
              </a:tr>
              <a:tr h="759900">
                <a:tc>
                  <a:txBody>
                    <a:bodyPr/>
                    <a:lstStyle/>
                    <a:p>
                      <a:pPr indent="0" lvl="0" marL="0" marR="0" rtl="0" algn="l">
                        <a:lnSpc>
                          <a:spcPct val="100000"/>
                        </a:lnSpc>
                        <a:spcBef>
                          <a:spcPts val="0"/>
                        </a:spcBef>
                        <a:spcAft>
                          <a:spcPts val="0"/>
                        </a:spcAft>
                        <a:buClr>
                          <a:srgbClr val="000000"/>
                        </a:buClr>
                        <a:buSzPts val="1400"/>
                        <a:buFont typeface="Arial"/>
                        <a:buNone/>
                      </a:pPr>
                      <a:r>
                        <a:rPr lang="es-MX" sz="1400" u="none" cap="none" strike="noStrike">
                          <a:latin typeface="Noto Sans"/>
                          <a:ea typeface="Noto Sans"/>
                          <a:cs typeface="Noto Sans"/>
                          <a:sym typeface="Noto Sans"/>
                        </a:rPr>
                        <a:t>Necesidad de tener una ley específica que regule y fortalezca la educación media superior (bachillerato/preparatoria) en México</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s-MX"/>
                        <a:t>100</a:t>
                      </a:r>
                      <a:r>
                        <a:rPr lang="es-MX" sz="1400" u="none" cap="none" strike="noStrike"/>
                        <a:t>% Si</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r h="901725">
                <a:tc>
                  <a:txBody>
                    <a:bodyPr/>
                    <a:lstStyle/>
                    <a:p>
                      <a:pPr indent="0" lvl="0" marL="0" marR="0" rtl="0" algn="l">
                        <a:lnSpc>
                          <a:spcPct val="100000"/>
                        </a:lnSpc>
                        <a:spcBef>
                          <a:spcPts val="0"/>
                        </a:spcBef>
                        <a:spcAft>
                          <a:spcPts val="0"/>
                        </a:spcAft>
                        <a:buClr>
                          <a:srgbClr val="000000"/>
                        </a:buClr>
                        <a:buSzPts val="1400"/>
                        <a:buFont typeface="Arial"/>
                        <a:buNone/>
                      </a:pPr>
                      <a:r>
                        <a:rPr lang="es-MX" sz="1400" u="none" cap="none" strike="noStrike">
                          <a:latin typeface="Noto Sans"/>
                          <a:ea typeface="Noto Sans"/>
                          <a:cs typeface="Noto Sans"/>
                          <a:sym typeface="Noto Sans"/>
                        </a:rPr>
                        <a:t>La Educación Media Superior (bachillerato/preparatoria) esté unificada a través de un mismo programa académico y curricular llamado Marco Curricular Común de la Educación Media Superior</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s-MX"/>
                        <a:t>66</a:t>
                      </a:r>
                      <a:r>
                        <a:rPr lang="es-MX" sz="1400" u="none" cap="none" strike="noStrike"/>
                        <a:t>% completamente de acuerdo</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a:t>29</a:t>
                      </a:r>
                      <a:r>
                        <a:rPr lang="es-MX" sz="1400" u="none" cap="none" strike="noStrike"/>
                        <a:t>% de acuerdo</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sz="1400" u="none" cap="none" strike="noStrike"/>
                        <a:t>4% en desacuerdo</a:t>
                      </a:r>
                      <a:endParaRPr sz="1400" u="none" cap="none" strike="noStrike"/>
                    </a:p>
                  </a:txBody>
                  <a:tcPr marT="45725" marB="45725" marR="91450" marL="91450"/>
                </a:tc>
              </a:tr>
              <a:tr h="1183475">
                <a:tc>
                  <a:txBody>
                    <a:bodyPr/>
                    <a:lstStyle/>
                    <a:p>
                      <a:pPr indent="0" lvl="0" marL="0" marR="0" rtl="0" algn="l">
                        <a:lnSpc>
                          <a:spcPct val="100000"/>
                        </a:lnSpc>
                        <a:spcBef>
                          <a:spcPts val="0"/>
                        </a:spcBef>
                        <a:spcAft>
                          <a:spcPts val="0"/>
                        </a:spcAft>
                        <a:buClr>
                          <a:srgbClr val="000000"/>
                        </a:buClr>
                        <a:buSzPts val="1400"/>
                        <a:buFont typeface="Arial"/>
                        <a:buNone/>
                      </a:pPr>
                      <a:r>
                        <a:rPr lang="es-MX" sz="1400" u="none" cap="none" strike="noStrike">
                          <a:latin typeface="Noto Sans"/>
                          <a:ea typeface="Noto Sans"/>
                          <a:cs typeface="Noto Sans"/>
                          <a:sym typeface="Noto Sans"/>
                        </a:rPr>
                        <a:t>Las personas que estudian el bachillerato obtengan, al finalizar, un único certificado de sus estudios, vinculado al Marco Curricular Común, y, si es el caso, otro certificado de la formación técnica, tecnológica, profesional y/o laboral que hayan cursado</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s-MX" sz="1400" u="none" cap="none" strike="noStrike"/>
                        <a:t>7</a:t>
                      </a:r>
                      <a:r>
                        <a:rPr lang="es-MX"/>
                        <a:t>9</a:t>
                      </a:r>
                      <a:r>
                        <a:rPr lang="es-MX" sz="1400" u="none" cap="none" strike="noStrike"/>
                        <a:t>% totalmente de acuerdo</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a:t>17</a:t>
                      </a:r>
                      <a:r>
                        <a:rPr lang="es-MX" sz="1400" u="none" cap="none" strike="noStrike"/>
                        <a:t>% de acuerdo</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a:t>3% desacuerdo</a:t>
                      </a:r>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bl>
          </a:graphicData>
        </a:graphic>
      </p:graphicFrame>
      <p:sp>
        <p:nvSpPr>
          <p:cNvPr id="151" name="Google Shape;151;p16"/>
          <p:cNvSpPr txBox="1"/>
          <p:nvPr/>
        </p:nvSpPr>
        <p:spPr>
          <a:xfrm>
            <a:off x="732951" y="1223297"/>
            <a:ext cx="9022079" cy="95406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1" i="0" lang="es-MX" sz="2800" u="none" cap="none" strike="noStrike">
                <a:solidFill>
                  <a:srgbClr val="B7903D"/>
                </a:solidFill>
                <a:latin typeface="Calibri"/>
                <a:ea typeface="Calibri"/>
                <a:cs typeface="Calibri"/>
                <a:sym typeface="Calibri"/>
              </a:rPr>
              <a:t>Necesidad de contar con una Ley de Educación Media Superior</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5"/>
          <p:cNvSpPr txBox="1"/>
          <p:nvPr/>
        </p:nvSpPr>
        <p:spPr>
          <a:xfrm>
            <a:off x="1048820" y="2746543"/>
            <a:ext cx="10126800" cy="561900"/>
          </a:xfrm>
          <a:prstGeom prst="rect">
            <a:avLst/>
          </a:prstGeom>
          <a:noFill/>
          <a:ln>
            <a:noFill/>
          </a:ln>
        </p:spPr>
        <p:txBody>
          <a:bodyPr anchorCtr="0" anchor="ctr" bIns="45700" lIns="91425" spcFirstLastPara="1" rIns="91425" wrap="square" tIns="45700">
            <a:noAutofit/>
          </a:bodyPr>
          <a:lstStyle/>
          <a:p>
            <a:pPr indent="0" lvl="0" marL="0" marR="0" rtl="0" algn="ctr">
              <a:lnSpc>
                <a:spcPct val="120000"/>
              </a:lnSpc>
              <a:spcBef>
                <a:spcPts val="0"/>
              </a:spcBef>
              <a:spcAft>
                <a:spcPts val="0"/>
              </a:spcAft>
              <a:buClr>
                <a:srgbClr val="404040"/>
              </a:buClr>
              <a:buSzPts val="1200"/>
              <a:buFont typeface="Arial"/>
              <a:buNone/>
            </a:pPr>
            <a:r>
              <a:rPr b="1" i="0" lang="es-MX" sz="4800" u="none" cap="none" strike="noStrike">
                <a:solidFill>
                  <a:srgbClr val="EDD899"/>
                </a:solidFill>
                <a:latin typeface="Noto Sans"/>
                <a:ea typeface="Noto Sans"/>
                <a:cs typeface="Noto Sans"/>
                <a:sym typeface="Noto Sans"/>
              </a:rPr>
              <a:t>GRACIAS</a:t>
            </a:r>
            <a:endParaRPr b="1" i="0" sz="4800" u="none" cap="none" strike="noStrike">
              <a:solidFill>
                <a:srgbClr val="EDD899"/>
              </a:solidFill>
              <a:latin typeface="Arial"/>
              <a:ea typeface="Arial"/>
              <a:cs typeface="Arial"/>
              <a:sym typeface="Arial"/>
            </a:endParaRPr>
          </a:p>
        </p:txBody>
      </p:sp>
      <p:pic>
        <p:nvPicPr>
          <p:cNvPr descr="Imagen que contiene Logotipo&#10;&#10;El contenido generado por IA puede ser incorrecto." id="157" name="Google Shape;157;p5"/>
          <p:cNvPicPr preferRelativeResize="0"/>
          <p:nvPr/>
        </p:nvPicPr>
        <p:blipFill rotWithShape="1">
          <a:blip r:embed="rId3">
            <a:alphaModFix/>
          </a:blip>
          <a:srcRect b="0" l="0" r="0" t="0"/>
          <a:stretch/>
        </p:blipFill>
        <p:spPr>
          <a:xfrm>
            <a:off x="518787" y="5928852"/>
            <a:ext cx="2875766" cy="58990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8" name="Shape 38"/>
        <p:cNvGrpSpPr/>
        <p:nvPr/>
      </p:nvGrpSpPr>
      <p:grpSpPr>
        <a:xfrm>
          <a:off x="0" y="0"/>
          <a:ext cx="0" cy="0"/>
          <a:chOff x="0" y="0"/>
          <a:chExt cx="0" cy="0"/>
        </a:xfrm>
      </p:grpSpPr>
      <p:sp>
        <p:nvSpPr>
          <p:cNvPr id="39" name="Google Shape;39;p6"/>
          <p:cNvSpPr txBox="1"/>
          <p:nvPr>
            <p:ph type="title"/>
          </p:nvPr>
        </p:nvSpPr>
        <p:spPr>
          <a:xfrm>
            <a:off x="3235350" y="2034103"/>
            <a:ext cx="5721300" cy="2067000"/>
          </a:xfrm>
          <a:prstGeom prst="rect">
            <a:avLst/>
          </a:prstGeom>
          <a:no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rgbClr val="6E152E"/>
              </a:buClr>
              <a:buSzPts val="4400"/>
              <a:buFont typeface="Montserrat SemiBold"/>
              <a:buNone/>
            </a:pPr>
            <a:r>
              <a:rPr b="1" i="0" lang="es-MX" sz="3600" u="none" cap="none" strike="noStrike">
                <a:solidFill>
                  <a:srgbClr val="691932"/>
                </a:solidFill>
                <a:latin typeface="Noto Sans"/>
                <a:ea typeface="Noto Sans"/>
                <a:cs typeface="Noto Sans"/>
                <a:sym typeface="Noto Sans"/>
              </a:rPr>
              <a:t>Relatoría </a:t>
            </a:r>
            <a:br>
              <a:rPr b="1" i="0" lang="es-MX" sz="3600" u="none" cap="none" strike="noStrike">
                <a:solidFill>
                  <a:srgbClr val="691932"/>
                </a:solidFill>
                <a:latin typeface="Noto Sans"/>
                <a:ea typeface="Noto Sans"/>
                <a:cs typeface="Noto Sans"/>
                <a:sym typeface="Noto Sans"/>
              </a:rPr>
            </a:br>
            <a:r>
              <a:rPr b="1" i="0" lang="es-MX" sz="3600" u="none" cap="none" strike="noStrike">
                <a:solidFill>
                  <a:srgbClr val="691932"/>
                </a:solidFill>
                <a:latin typeface="Noto Sans"/>
                <a:ea typeface="Noto Sans"/>
                <a:cs typeface="Noto Sans"/>
                <a:sym typeface="Noto Sans"/>
              </a:rPr>
              <a:t>Foro Noroeste</a:t>
            </a:r>
            <a:endParaRPr b="1" i="0" sz="3600" u="none" cap="none" strike="noStrike">
              <a:solidFill>
                <a:srgbClr val="691932"/>
              </a:solidFill>
              <a:latin typeface="Noto Sans"/>
              <a:ea typeface="Noto Sans"/>
              <a:cs typeface="Noto Sans"/>
              <a:sym typeface="Noto Sans"/>
            </a:endParaRPr>
          </a:p>
        </p:txBody>
      </p:sp>
      <p:cxnSp>
        <p:nvCxnSpPr>
          <p:cNvPr id="40" name="Google Shape;40;p6"/>
          <p:cNvCxnSpPr/>
          <p:nvPr/>
        </p:nvCxnSpPr>
        <p:spPr>
          <a:xfrm>
            <a:off x="3309417" y="4233230"/>
            <a:ext cx="5573166" cy="0"/>
          </a:xfrm>
          <a:prstGeom prst="straightConnector1">
            <a:avLst/>
          </a:prstGeom>
          <a:noFill/>
          <a:ln cap="flat" cmpd="sng" w="38100">
            <a:solidFill>
              <a:srgbClr val="B7903D"/>
            </a:solidFill>
            <a:prstDash val="solid"/>
            <a:miter lim="800000"/>
            <a:headEnd len="sm" w="sm" type="none"/>
            <a:tailEnd len="sm" w="sm" type="none"/>
          </a:ln>
        </p:spPr>
      </p:cxnSp>
      <p:pic>
        <p:nvPicPr>
          <p:cNvPr descr="Imagen que contiene Logotipo&#10;&#10;Descripción generada automáticamente" id="41" name="Google Shape;41;p6"/>
          <p:cNvPicPr preferRelativeResize="0"/>
          <p:nvPr/>
        </p:nvPicPr>
        <p:blipFill rotWithShape="1">
          <a:blip r:embed="rId4">
            <a:alphaModFix/>
          </a:blip>
          <a:srcRect b="0" l="0" r="0" t="0"/>
          <a:stretch/>
        </p:blipFill>
        <p:spPr>
          <a:xfrm>
            <a:off x="4174058" y="936824"/>
            <a:ext cx="3843884" cy="78848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45" name="Shape 45"/>
        <p:cNvGrpSpPr/>
        <p:nvPr/>
      </p:nvGrpSpPr>
      <p:grpSpPr>
        <a:xfrm>
          <a:off x="0" y="0"/>
          <a:ext cx="0" cy="0"/>
          <a:chOff x="0" y="0"/>
          <a:chExt cx="0" cy="0"/>
        </a:xfrm>
      </p:grpSpPr>
      <p:sp>
        <p:nvSpPr>
          <p:cNvPr id="46" name="Google Shape;46;p8"/>
          <p:cNvSpPr txBox="1"/>
          <p:nvPr/>
        </p:nvSpPr>
        <p:spPr>
          <a:xfrm>
            <a:off x="615045" y="433642"/>
            <a:ext cx="6097554" cy="58473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3200" u="none" cap="none" strike="noStrike">
                <a:solidFill>
                  <a:srgbClr val="1E5B4F"/>
                </a:solidFill>
                <a:latin typeface="Noto Sans"/>
                <a:ea typeface="Noto Sans"/>
                <a:cs typeface="Noto Sans"/>
                <a:sym typeface="Noto Sans"/>
              </a:rPr>
              <a:t>Generales</a:t>
            </a:r>
            <a:endParaRPr b="0" i="0" sz="3200" u="none" cap="none" strike="noStrike">
              <a:solidFill>
                <a:srgbClr val="1E5B4F"/>
              </a:solidFill>
              <a:latin typeface="Calibri"/>
              <a:ea typeface="Calibri"/>
              <a:cs typeface="Calibri"/>
              <a:sym typeface="Calibri"/>
            </a:endParaRPr>
          </a:p>
        </p:txBody>
      </p:sp>
      <p:sp>
        <p:nvSpPr>
          <p:cNvPr id="47" name="Google Shape;47;p8"/>
          <p:cNvSpPr txBox="1"/>
          <p:nvPr/>
        </p:nvSpPr>
        <p:spPr>
          <a:xfrm>
            <a:off x="732951" y="1206186"/>
            <a:ext cx="6097554" cy="52318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s-MX" sz="2800" u="none" cap="none" strike="noStrike">
                <a:solidFill>
                  <a:srgbClr val="B7903D"/>
                </a:solidFill>
                <a:latin typeface="Noto Sans"/>
                <a:ea typeface="Noto Sans"/>
                <a:cs typeface="Noto Sans"/>
                <a:sym typeface="Noto Sans"/>
              </a:rPr>
              <a:t>Subtítulo</a:t>
            </a:r>
            <a:endParaRPr b="0" i="0" sz="2800" u="none" cap="none" strike="noStrike">
              <a:solidFill>
                <a:srgbClr val="B7903D"/>
              </a:solidFill>
              <a:latin typeface="Calibri"/>
              <a:ea typeface="Calibri"/>
              <a:cs typeface="Calibri"/>
              <a:sym typeface="Calibri"/>
            </a:endParaRPr>
          </a:p>
        </p:txBody>
      </p:sp>
      <p:grpSp>
        <p:nvGrpSpPr>
          <p:cNvPr id="48" name="Google Shape;48;p8"/>
          <p:cNvGrpSpPr/>
          <p:nvPr/>
        </p:nvGrpSpPr>
        <p:grpSpPr>
          <a:xfrm>
            <a:off x="8874580" y="313151"/>
            <a:ext cx="2838014" cy="1129972"/>
            <a:chOff x="8874580" y="313151"/>
            <a:chExt cx="2838014" cy="1129972"/>
          </a:xfrm>
        </p:grpSpPr>
        <p:pic>
          <p:nvPicPr>
            <p:cNvPr descr="Texto&#10;&#10;El contenido generado por IA puede ser incorrecto." id="49" name="Google Shape;49;p8"/>
            <p:cNvPicPr preferRelativeResize="0"/>
            <p:nvPr/>
          </p:nvPicPr>
          <p:blipFill rotWithShape="1">
            <a:blip r:embed="rId4">
              <a:alphaModFix/>
            </a:blip>
            <a:srcRect b="0" l="0" r="0" t="0"/>
            <a:stretch/>
          </p:blipFill>
          <p:spPr>
            <a:xfrm>
              <a:off x="9128125" y="1007436"/>
              <a:ext cx="2330924" cy="435687"/>
            </a:xfrm>
            <a:prstGeom prst="rect">
              <a:avLst/>
            </a:prstGeom>
            <a:noFill/>
            <a:ln>
              <a:noFill/>
            </a:ln>
          </p:spPr>
        </p:pic>
        <p:pic>
          <p:nvPicPr>
            <p:cNvPr descr="Imagen que contiene Logotipo&#10;&#10;Descripción generada automáticamente" id="50" name="Google Shape;50;p8"/>
            <p:cNvPicPr preferRelativeResize="0"/>
            <p:nvPr/>
          </p:nvPicPr>
          <p:blipFill rotWithShape="1">
            <a:blip r:embed="rId5">
              <a:alphaModFix/>
            </a:blip>
            <a:srcRect b="0" l="0" r="0" t="0"/>
            <a:stretch/>
          </p:blipFill>
          <p:spPr>
            <a:xfrm>
              <a:off x="8874580" y="313151"/>
              <a:ext cx="2838014" cy="582156"/>
            </a:xfrm>
            <a:prstGeom prst="rect">
              <a:avLst/>
            </a:prstGeom>
            <a:noFill/>
            <a:ln>
              <a:noFill/>
            </a:ln>
          </p:spPr>
        </p:pic>
      </p:grpSp>
      <p:sp>
        <p:nvSpPr>
          <p:cNvPr id="51" name="Google Shape;51;p8"/>
          <p:cNvSpPr txBox="1"/>
          <p:nvPr/>
        </p:nvSpPr>
        <p:spPr>
          <a:xfrm>
            <a:off x="931456" y="2207545"/>
            <a:ext cx="10781100" cy="2986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2400" u="none" cap="none" strike="noStrike">
                <a:solidFill>
                  <a:srgbClr val="000000"/>
                </a:solidFill>
                <a:latin typeface="Noto Sans"/>
                <a:ea typeface="Noto Sans"/>
                <a:cs typeface="Noto Sans"/>
                <a:sym typeface="Noto Sans"/>
              </a:rPr>
              <a:t>Sede: Universidad Autónoma de Baja California/ Campus Tijuana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Noto Sans"/>
              <a:ea typeface="Noto Sans"/>
              <a:cs typeface="Noto Sans"/>
              <a:sym typeface="Noto Sans"/>
            </a:endParaRPr>
          </a:p>
          <a:p>
            <a:pPr indent="0" lvl="0" marL="0" marR="0" rtl="0" algn="l">
              <a:lnSpc>
                <a:spcPct val="100000"/>
              </a:lnSpc>
              <a:spcBef>
                <a:spcPts val="0"/>
              </a:spcBef>
              <a:spcAft>
                <a:spcPts val="0"/>
              </a:spcAft>
              <a:buClr>
                <a:srgbClr val="000000"/>
              </a:buClr>
              <a:buSzPts val="2400"/>
              <a:buFont typeface="Arial"/>
              <a:buNone/>
            </a:pPr>
            <a:r>
              <a:rPr b="1" i="0" lang="es-MX" sz="2400" u="none" cap="none" strike="noStrike">
                <a:solidFill>
                  <a:srgbClr val="000000"/>
                </a:solidFill>
                <a:latin typeface="Noto Sans"/>
                <a:ea typeface="Noto Sans"/>
                <a:cs typeface="Noto Sans"/>
                <a:sym typeface="Noto Sans"/>
              </a:rPr>
              <a:t>Estados participantes: Baja California, Baja California Sur, Chihuahua, Sinaloa, Sonora.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Noto Sans"/>
              <a:ea typeface="Noto Sans"/>
              <a:cs typeface="Noto Sans"/>
              <a:sym typeface="Noto Sans"/>
            </a:endParaRPr>
          </a:p>
          <a:p>
            <a:pPr indent="0" lvl="0" marL="0" marR="0" rtl="0" algn="l">
              <a:lnSpc>
                <a:spcPct val="100000"/>
              </a:lnSpc>
              <a:spcBef>
                <a:spcPts val="0"/>
              </a:spcBef>
              <a:spcAft>
                <a:spcPts val="0"/>
              </a:spcAft>
              <a:buClr>
                <a:srgbClr val="000000"/>
              </a:buClr>
              <a:buSzPts val="2400"/>
              <a:buFont typeface="Arial"/>
              <a:buNone/>
            </a:pPr>
            <a:r>
              <a:rPr b="1" i="0" lang="es-MX" sz="2400" u="none" cap="none" strike="noStrike">
                <a:solidFill>
                  <a:srgbClr val="000000"/>
                </a:solidFill>
                <a:latin typeface="Noto Sans"/>
                <a:ea typeface="Noto Sans"/>
                <a:cs typeface="Noto Sans"/>
                <a:sym typeface="Noto Sans"/>
              </a:rPr>
              <a:t>Número total de asistentes: 427</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400"/>
              <a:buFont typeface="Arial"/>
              <a:buNone/>
            </a:pPr>
            <a:r>
              <a:t/>
            </a:r>
            <a:endParaRPr b="1" i="0" sz="2400" u="none" cap="none" strike="noStrike">
              <a:solidFill>
                <a:srgbClr val="000000"/>
              </a:solidFill>
              <a:latin typeface="Noto Sans"/>
              <a:ea typeface="Noto Sans"/>
              <a:cs typeface="Noto Sans"/>
              <a:sym typeface="Noto Sans"/>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Noto Sans"/>
              <a:ea typeface="Noto Sans"/>
              <a:cs typeface="Noto Sans"/>
              <a:sym typeface="No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5" name="Shape 55"/>
        <p:cNvGrpSpPr/>
        <p:nvPr/>
      </p:nvGrpSpPr>
      <p:grpSpPr>
        <a:xfrm>
          <a:off x="0" y="0"/>
          <a:ext cx="0" cy="0"/>
          <a:chOff x="0" y="0"/>
          <a:chExt cx="0" cy="0"/>
        </a:xfrm>
      </p:grpSpPr>
      <p:sp>
        <p:nvSpPr>
          <p:cNvPr id="56" name="Google Shape;56;p1"/>
          <p:cNvSpPr txBox="1"/>
          <p:nvPr/>
        </p:nvSpPr>
        <p:spPr>
          <a:xfrm>
            <a:off x="801271" y="982012"/>
            <a:ext cx="6097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s-MX" sz="2800" u="none" cap="none" strike="noStrike">
                <a:solidFill>
                  <a:srgbClr val="B7903D"/>
                </a:solidFill>
                <a:latin typeface="Noto Sans"/>
                <a:ea typeface="Noto Sans"/>
                <a:cs typeface="Noto Sans"/>
                <a:sym typeface="Noto Sans"/>
              </a:rPr>
              <a:t>Eje: Perfil de Formación</a:t>
            </a:r>
            <a:endParaRPr b="0" i="0" sz="2800" u="none" cap="none" strike="noStrike">
              <a:solidFill>
                <a:srgbClr val="B7903D"/>
              </a:solidFill>
              <a:latin typeface="Calibri"/>
              <a:ea typeface="Calibri"/>
              <a:cs typeface="Calibri"/>
              <a:sym typeface="Calibri"/>
            </a:endParaRPr>
          </a:p>
        </p:txBody>
      </p:sp>
      <p:grpSp>
        <p:nvGrpSpPr>
          <p:cNvPr id="57" name="Google Shape;57;p1"/>
          <p:cNvGrpSpPr/>
          <p:nvPr/>
        </p:nvGrpSpPr>
        <p:grpSpPr>
          <a:xfrm>
            <a:off x="8874580" y="313151"/>
            <a:ext cx="2838015" cy="1129972"/>
            <a:chOff x="8874580" y="313151"/>
            <a:chExt cx="2838015" cy="1129972"/>
          </a:xfrm>
        </p:grpSpPr>
        <p:pic>
          <p:nvPicPr>
            <p:cNvPr descr="Texto&#10;&#10;El contenido generado por IA puede ser incorrecto." id="58" name="Google Shape;58;p1"/>
            <p:cNvPicPr preferRelativeResize="0"/>
            <p:nvPr/>
          </p:nvPicPr>
          <p:blipFill rotWithShape="1">
            <a:blip r:embed="rId4">
              <a:alphaModFix/>
            </a:blip>
            <a:srcRect b="0" l="0" r="0" t="0"/>
            <a:stretch/>
          </p:blipFill>
          <p:spPr>
            <a:xfrm>
              <a:off x="9128125" y="1007436"/>
              <a:ext cx="2330925" cy="435687"/>
            </a:xfrm>
            <a:prstGeom prst="rect">
              <a:avLst/>
            </a:prstGeom>
            <a:noFill/>
            <a:ln>
              <a:noFill/>
            </a:ln>
          </p:spPr>
        </p:pic>
        <p:pic>
          <p:nvPicPr>
            <p:cNvPr descr="Imagen que contiene Logotipo&#10;&#10;Descripción generada automáticamente" id="59" name="Google Shape;59;p1"/>
            <p:cNvPicPr preferRelativeResize="0"/>
            <p:nvPr/>
          </p:nvPicPr>
          <p:blipFill rotWithShape="1">
            <a:blip r:embed="rId5">
              <a:alphaModFix/>
            </a:blip>
            <a:srcRect b="0" l="0" r="0" t="0"/>
            <a:stretch/>
          </p:blipFill>
          <p:spPr>
            <a:xfrm>
              <a:off x="8874580" y="313151"/>
              <a:ext cx="2838015" cy="582156"/>
            </a:xfrm>
            <a:prstGeom prst="rect">
              <a:avLst/>
            </a:prstGeom>
            <a:noFill/>
            <a:ln>
              <a:noFill/>
            </a:ln>
          </p:spPr>
        </p:pic>
      </p:grpSp>
      <p:sp>
        <p:nvSpPr>
          <p:cNvPr id="60" name="Google Shape;60;p1"/>
          <p:cNvSpPr txBox="1"/>
          <p:nvPr/>
        </p:nvSpPr>
        <p:spPr>
          <a:xfrm>
            <a:off x="672476" y="196522"/>
            <a:ext cx="6097500" cy="831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2400" u="none" cap="none" strike="noStrike">
                <a:solidFill>
                  <a:srgbClr val="1E5B4F"/>
                </a:solidFill>
                <a:latin typeface="Noto Sans"/>
                <a:ea typeface="Noto Sans"/>
                <a:cs typeface="Noto Sans"/>
                <a:sym typeface="Noto Sans"/>
              </a:rPr>
              <a:t>Propuestas destacadas en el Foro Regional Noroeste</a:t>
            </a:r>
            <a:endParaRPr b="0" i="0" sz="2400" u="none" cap="none" strike="noStrike">
              <a:solidFill>
                <a:srgbClr val="1E5B4F"/>
              </a:solidFill>
              <a:latin typeface="Calibri"/>
              <a:ea typeface="Calibri"/>
              <a:cs typeface="Calibri"/>
              <a:sym typeface="Calibri"/>
            </a:endParaRPr>
          </a:p>
        </p:txBody>
      </p:sp>
      <p:sp>
        <p:nvSpPr>
          <p:cNvPr id="61" name="Google Shape;61;p1"/>
          <p:cNvSpPr txBox="1"/>
          <p:nvPr/>
        </p:nvSpPr>
        <p:spPr>
          <a:xfrm>
            <a:off x="1133627" y="1813012"/>
            <a:ext cx="9505800" cy="3247002"/>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700"/>
              <a:buFont typeface="Arial"/>
              <a:buNone/>
            </a:pPr>
            <a:r>
              <a:t/>
            </a:r>
            <a:endParaRPr b="0" i="0" sz="700" u="none" cap="none" strike="noStrike">
              <a:solidFill>
                <a:srgbClr val="000000"/>
              </a:solidFill>
              <a:latin typeface="Arial"/>
              <a:ea typeface="Arial"/>
              <a:cs typeface="Arial"/>
              <a:sym typeface="Arial"/>
            </a:endParaRPr>
          </a:p>
          <a:p>
            <a:pPr indent="-285750" lvl="0" marL="342900" marR="0" rtl="0" algn="just">
              <a:lnSpc>
                <a:spcPct val="100000"/>
              </a:lnSpc>
              <a:spcBef>
                <a:spcPts val="0"/>
              </a:spcBef>
              <a:spcAft>
                <a:spcPts val="0"/>
              </a:spcAft>
              <a:buClr>
                <a:srgbClr val="000000"/>
              </a:buClr>
              <a:buSzPts val="1500"/>
              <a:buFont typeface="Arial"/>
              <a:buChar char="•"/>
            </a:pPr>
            <a:r>
              <a:rPr b="0" i="0" lang="es-MX" sz="1800" u="none" cap="none" strike="noStrike">
                <a:solidFill>
                  <a:srgbClr val="000000"/>
                </a:solidFill>
                <a:latin typeface="Noto Sans"/>
                <a:ea typeface="Noto Sans"/>
                <a:cs typeface="Noto Sans"/>
                <a:sym typeface="Noto Sans"/>
              </a:rPr>
              <a:t>Abatir el abandono escolar </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Arial"/>
              <a:buChar char="•"/>
            </a:pPr>
            <a:r>
              <a:rPr b="0" i="0" lang="es-MX" sz="1800" u="none" cap="none" strike="noStrike">
                <a:solidFill>
                  <a:srgbClr val="000000"/>
                </a:solidFill>
                <a:latin typeface="Noto Sans"/>
                <a:ea typeface="Noto Sans"/>
                <a:cs typeface="Noto Sans"/>
                <a:sym typeface="Noto Sans"/>
              </a:rPr>
              <a:t>Brindar apoyo psicopedagógico social</a:t>
            </a:r>
            <a:endParaRPr b="0" i="0" sz="700" u="none" cap="none" strike="noStrike">
              <a:solidFill>
                <a:srgbClr val="000000"/>
              </a:solidFill>
              <a:latin typeface="Arial"/>
              <a:ea typeface="Arial"/>
              <a:cs typeface="Arial"/>
              <a:sym typeface="Arial"/>
            </a:endParaRPr>
          </a:p>
          <a:p>
            <a:pPr indent="-285750" lvl="0" marL="342900" marR="0" rtl="0" algn="just">
              <a:lnSpc>
                <a:spcPct val="100000"/>
              </a:lnSpc>
              <a:spcBef>
                <a:spcPts val="0"/>
              </a:spcBef>
              <a:spcAft>
                <a:spcPts val="0"/>
              </a:spcAft>
              <a:buClr>
                <a:srgbClr val="000000"/>
              </a:buClr>
              <a:buSzPts val="1500"/>
              <a:buFont typeface="Arial"/>
              <a:buChar char="•"/>
            </a:pPr>
            <a:r>
              <a:rPr b="0" i="0" lang="es-MX" sz="1800" u="none" cap="none" strike="noStrike">
                <a:solidFill>
                  <a:srgbClr val="000000"/>
                </a:solidFill>
                <a:latin typeface="Noto Sans"/>
                <a:ea typeface="Noto Sans"/>
                <a:cs typeface="Noto Sans"/>
                <a:sym typeface="Noto Sans"/>
              </a:rPr>
              <a:t>Acompañamiento escolar a los profesores y brindar especial atención en las tutorías </a:t>
            </a:r>
            <a:endParaRPr b="0" i="0" sz="700" u="none" cap="none" strike="noStrike">
              <a:solidFill>
                <a:srgbClr val="000000"/>
              </a:solidFill>
              <a:latin typeface="Arial"/>
              <a:ea typeface="Arial"/>
              <a:cs typeface="Arial"/>
              <a:sym typeface="Arial"/>
            </a:endParaRPr>
          </a:p>
          <a:p>
            <a:pPr indent="-285750" lvl="0" marL="342900" marR="0" rtl="0" algn="just">
              <a:lnSpc>
                <a:spcPct val="100000"/>
              </a:lnSpc>
              <a:spcBef>
                <a:spcPts val="0"/>
              </a:spcBef>
              <a:spcAft>
                <a:spcPts val="0"/>
              </a:spcAft>
              <a:buClr>
                <a:srgbClr val="000000"/>
              </a:buClr>
              <a:buSzPts val="1500"/>
              <a:buFont typeface="Arial"/>
              <a:buChar char="•"/>
            </a:pPr>
            <a:r>
              <a:rPr b="0" i="0" lang="es-MX" sz="1800" u="none" cap="none" strike="noStrike">
                <a:solidFill>
                  <a:srgbClr val="000000"/>
                </a:solidFill>
                <a:latin typeface="Noto Sans"/>
                <a:ea typeface="Noto Sans"/>
                <a:cs typeface="Noto Sans"/>
                <a:sym typeface="Noto Sans"/>
              </a:rPr>
              <a:t>Desarrollar de habilidades STEAM</a:t>
            </a:r>
            <a:endParaRPr b="0" i="0" sz="700" u="none" cap="none" strike="noStrike">
              <a:solidFill>
                <a:srgbClr val="000000"/>
              </a:solidFill>
              <a:latin typeface="Arial"/>
              <a:ea typeface="Arial"/>
              <a:cs typeface="Arial"/>
              <a:sym typeface="Arial"/>
            </a:endParaRPr>
          </a:p>
          <a:p>
            <a:pPr indent="-285750" lvl="0" marL="342900" marR="0" rtl="0" algn="just">
              <a:lnSpc>
                <a:spcPct val="100000"/>
              </a:lnSpc>
              <a:spcBef>
                <a:spcPts val="0"/>
              </a:spcBef>
              <a:spcAft>
                <a:spcPts val="0"/>
              </a:spcAft>
              <a:buClr>
                <a:srgbClr val="000000"/>
              </a:buClr>
              <a:buSzPts val="1500"/>
              <a:buFont typeface="Arial"/>
              <a:buChar char="•"/>
            </a:pPr>
            <a:r>
              <a:rPr b="0" i="0" lang="es-MX" sz="1800" u="none" cap="none" strike="noStrike">
                <a:solidFill>
                  <a:srgbClr val="000000"/>
                </a:solidFill>
                <a:latin typeface="Noto Sans"/>
                <a:ea typeface="Noto Sans"/>
                <a:cs typeface="Noto Sans"/>
                <a:sym typeface="Noto Sans"/>
              </a:rPr>
              <a:t>Lograr que el 100% de las escuelas cuenten con un consejo de participación social</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Preparar a los profesores para atender a los estudiantes que cuenten con una condición escolar </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Promover la formación continua para profesores (posgrados, diplomados, recursos pedagógicos) </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Impulsar modelos pedagógicos para promover la creatividad e innovación</a:t>
            </a:r>
            <a:endParaRPr b="0" i="0" sz="1800" u="none" cap="none" strike="noStrike">
              <a:solidFill>
                <a:srgbClr val="000000"/>
              </a:solidFill>
              <a:latin typeface="Noto Sans"/>
              <a:ea typeface="Noto Sans"/>
              <a:cs typeface="Noto Sans"/>
              <a:sym typeface="Noto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5" name="Shape 65"/>
        <p:cNvGrpSpPr/>
        <p:nvPr/>
      </p:nvGrpSpPr>
      <p:grpSpPr>
        <a:xfrm>
          <a:off x="0" y="0"/>
          <a:ext cx="0" cy="0"/>
          <a:chOff x="0" y="0"/>
          <a:chExt cx="0" cy="0"/>
        </a:xfrm>
      </p:grpSpPr>
      <p:sp>
        <p:nvSpPr>
          <p:cNvPr id="66" name="Google Shape;66;p9"/>
          <p:cNvSpPr txBox="1"/>
          <p:nvPr/>
        </p:nvSpPr>
        <p:spPr>
          <a:xfrm>
            <a:off x="801271" y="982012"/>
            <a:ext cx="6097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s-MX" sz="2800" u="none" cap="none" strike="noStrike">
                <a:solidFill>
                  <a:srgbClr val="B7903D"/>
                </a:solidFill>
                <a:latin typeface="Noto Sans"/>
                <a:ea typeface="Noto Sans"/>
                <a:cs typeface="Noto Sans"/>
                <a:sym typeface="Noto Sans"/>
              </a:rPr>
              <a:t>Eje: Perfil de Formación</a:t>
            </a:r>
            <a:endParaRPr b="0" i="0" sz="2800" u="none" cap="none" strike="noStrike">
              <a:solidFill>
                <a:srgbClr val="B7903D"/>
              </a:solidFill>
              <a:latin typeface="Calibri"/>
              <a:ea typeface="Calibri"/>
              <a:cs typeface="Calibri"/>
              <a:sym typeface="Calibri"/>
            </a:endParaRPr>
          </a:p>
        </p:txBody>
      </p:sp>
      <p:grpSp>
        <p:nvGrpSpPr>
          <p:cNvPr id="67" name="Google Shape;67;p9"/>
          <p:cNvGrpSpPr/>
          <p:nvPr/>
        </p:nvGrpSpPr>
        <p:grpSpPr>
          <a:xfrm>
            <a:off x="8874580" y="313151"/>
            <a:ext cx="2838015" cy="1129972"/>
            <a:chOff x="8874580" y="313151"/>
            <a:chExt cx="2838015" cy="1129972"/>
          </a:xfrm>
        </p:grpSpPr>
        <p:pic>
          <p:nvPicPr>
            <p:cNvPr descr="Texto&#10;&#10;El contenido generado por IA puede ser incorrecto." id="68" name="Google Shape;68;p9"/>
            <p:cNvPicPr preferRelativeResize="0"/>
            <p:nvPr/>
          </p:nvPicPr>
          <p:blipFill rotWithShape="1">
            <a:blip r:embed="rId4">
              <a:alphaModFix/>
            </a:blip>
            <a:srcRect b="0" l="0" r="0" t="0"/>
            <a:stretch/>
          </p:blipFill>
          <p:spPr>
            <a:xfrm>
              <a:off x="9128125" y="1007436"/>
              <a:ext cx="2330925" cy="435687"/>
            </a:xfrm>
            <a:prstGeom prst="rect">
              <a:avLst/>
            </a:prstGeom>
            <a:noFill/>
            <a:ln>
              <a:noFill/>
            </a:ln>
          </p:spPr>
        </p:pic>
        <p:pic>
          <p:nvPicPr>
            <p:cNvPr descr="Imagen que contiene Logotipo&#10;&#10;Descripción generada automáticamente" id="69" name="Google Shape;69;p9"/>
            <p:cNvPicPr preferRelativeResize="0"/>
            <p:nvPr/>
          </p:nvPicPr>
          <p:blipFill rotWithShape="1">
            <a:blip r:embed="rId5">
              <a:alphaModFix/>
            </a:blip>
            <a:srcRect b="0" l="0" r="0" t="0"/>
            <a:stretch/>
          </p:blipFill>
          <p:spPr>
            <a:xfrm>
              <a:off x="8874580" y="313151"/>
              <a:ext cx="2838015" cy="582156"/>
            </a:xfrm>
            <a:prstGeom prst="rect">
              <a:avLst/>
            </a:prstGeom>
            <a:noFill/>
            <a:ln>
              <a:noFill/>
            </a:ln>
          </p:spPr>
        </p:pic>
      </p:grpSp>
      <p:sp>
        <p:nvSpPr>
          <p:cNvPr id="70" name="Google Shape;70;p9"/>
          <p:cNvSpPr txBox="1"/>
          <p:nvPr/>
        </p:nvSpPr>
        <p:spPr>
          <a:xfrm>
            <a:off x="672476" y="196522"/>
            <a:ext cx="6097500" cy="831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2400" u="none" cap="none" strike="noStrike">
                <a:solidFill>
                  <a:srgbClr val="1E5B4F"/>
                </a:solidFill>
                <a:latin typeface="Noto Sans"/>
                <a:ea typeface="Noto Sans"/>
                <a:cs typeface="Noto Sans"/>
                <a:sym typeface="Noto Sans"/>
              </a:rPr>
              <a:t>Propuestas destacadas en el Foro Regional Noroeste</a:t>
            </a:r>
            <a:endParaRPr b="0" i="0" sz="2400" u="none" cap="none" strike="noStrike">
              <a:solidFill>
                <a:srgbClr val="1E5B4F"/>
              </a:solidFill>
              <a:latin typeface="Calibri"/>
              <a:ea typeface="Calibri"/>
              <a:cs typeface="Calibri"/>
              <a:sym typeface="Calibri"/>
            </a:endParaRPr>
          </a:p>
        </p:txBody>
      </p:sp>
      <p:sp>
        <p:nvSpPr>
          <p:cNvPr id="71" name="Google Shape;71;p9"/>
          <p:cNvSpPr txBox="1"/>
          <p:nvPr/>
        </p:nvSpPr>
        <p:spPr>
          <a:xfrm>
            <a:off x="1566112" y="1680797"/>
            <a:ext cx="9505800" cy="3801000"/>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700"/>
              <a:buFont typeface="Arial"/>
              <a:buNone/>
            </a:pPr>
            <a:r>
              <a:t/>
            </a:r>
            <a:endParaRPr b="0" i="0" sz="700" u="none" cap="none" strike="noStrike">
              <a:solidFill>
                <a:srgbClr val="000000"/>
              </a:solidFill>
              <a:latin typeface="Arial"/>
              <a:ea typeface="Arial"/>
              <a:cs typeface="Arial"/>
              <a:sym typeface="Arial"/>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Impulsar modelos pedagógicos para promover la creatividad e innovación</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Desarrollar la formación de los estudiantes para la inserción en el mercado laboral</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Ampliar el intercambio académico entre estudiantes y profesores</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Mejorar el dominio del idioma inglés</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Impulsar la formación continua y desarrollo profesional de los directivos y docentes</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Impulsar las estrategias para prevenir la desafiliación escolar </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Impulsar los mecanismos para fortalecer las áreas lectura, lengua escrita y matemáticas</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Establecer conocimientos y habiidades elementales para ambos tipos de bachillerato</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Considerar las demandas de la iES y del campo laboral</a:t>
            </a:r>
            <a:endParaRPr b="0" i="0" sz="1800" u="none" cap="none" strike="noStrike">
              <a:solidFill>
                <a:srgbClr val="000000"/>
              </a:solidFill>
              <a:latin typeface="Noto Sans"/>
              <a:ea typeface="Noto Sans"/>
              <a:cs typeface="Noto Sans"/>
              <a:sym typeface="Noto Sans"/>
            </a:endParaRPr>
          </a:p>
          <a:p>
            <a:pPr indent="-285750" lvl="0" marL="342900" marR="0" rtl="0" algn="just">
              <a:lnSpc>
                <a:spcPct val="100000"/>
              </a:lnSpc>
              <a:spcBef>
                <a:spcPts val="0"/>
              </a:spcBef>
              <a:spcAft>
                <a:spcPts val="0"/>
              </a:spcAft>
              <a:buClr>
                <a:srgbClr val="000000"/>
              </a:buClr>
              <a:buSzPts val="1500"/>
              <a:buFont typeface="Noto Sans"/>
              <a:buChar char="•"/>
            </a:pPr>
            <a:r>
              <a:rPr b="0" i="0" lang="es-MX" sz="1800" u="none" cap="none" strike="noStrike">
                <a:solidFill>
                  <a:srgbClr val="000000"/>
                </a:solidFill>
                <a:latin typeface="Noto Sans"/>
                <a:ea typeface="Noto Sans"/>
                <a:cs typeface="Noto Sans"/>
                <a:sym typeface="Noto Sans"/>
              </a:rPr>
              <a:t>Promover las campañas de sensibilización y certificaciones para mejorar la percepción de la modalidad en que se encuentran </a:t>
            </a:r>
            <a:endParaRPr b="0" i="0" sz="1600" u="none" cap="none" strike="noStrike">
              <a:solidFill>
                <a:srgbClr val="000000"/>
              </a:solidFill>
              <a:latin typeface="Noto Sans"/>
              <a:ea typeface="Noto Sans"/>
              <a:cs typeface="Noto Sans"/>
              <a:sym typeface="Noto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5" name="Shape 75"/>
        <p:cNvGrpSpPr/>
        <p:nvPr/>
      </p:nvGrpSpPr>
      <p:grpSpPr>
        <a:xfrm>
          <a:off x="0" y="0"/>
          <a:ext cx="0" cy="0"/>
          <a:chOff x="0" y="0"/>
          <a:chExt cx="0" cy="0"/>
        </a:xfrm>
      </p:grpSpPr>
      <p:sp>
        <p:nvSpPr>
          <p:cNvPr id="76" name="Google Shape;76;p7"/>
          <p:cNvSpPr txBox="1"/>
          <p:nvPr/>
        </p:nvSpPr>
        <p:spPr>
          <a:xfrm>
            <a:off x="846646" y="1443137"/>
            <a:ext cx="6097500" cy="523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s-MX" sz="2800" u="none" cap="none" strike="noStrike">
                <a:solidFill>
                  <a:srgbClr val="B7903D"/>
                </a:solidFill>
                <a:latin typeface="Noto Sans"/>
                <a:ea typeface="Noto Sans"/>
                <a:cs typeface="Noto Sans"/>
                <a:sym typeface="Noto Sans"/>
              </a:rPr>
              <a:t>Eje: Modalidades educativas</a:t>
            </a:r>
            <a:endParaRPr b="0" i="0" sz="2800" u="none" cap="none" strike="noStrike">
              <a:solidFill>
                <a:srgbClr val="B7903D"/>
              </a:solidFill>
              <a:latin typeface="Calibri"/>
              <a:ea typeface="Calibri"/>
              <a:cs typeface="Calibri"/>
              <a:sym typeface="Calibri"/>
            </a:endParaRPr>
          </a:p>
        </p:txBody>
      </p:sp>
      <p:grpSp>
        <p:nvGrpSpPr>
          <p:cNvPr id="77" name="Google Shape;77;p7"/>
          <p:cNvGrpSpPr/>
          <p:nvPr/>
        </p:nvGrpSpPr>
        <p:grpSpPr>
          <a:xfrm>
            <a:off x="8874580" y="313151"/>
            <a:ext cx="2838014" cy="1129972"/>
            <a:chOff x="8874580" y="313151"/>
            <a:chExt cx="2838014" cy="1129972"/>
          </a:xfrm>
        </p:grpSpPr>
        <p:pic>
          <p:nvPicPr>
            <p:cNvPr descr="Texto&#10;&#10;El contenido generado por IA puede ser incorrecto." id="78" name="Google Shape;78;p7"/>
            <p:cNvPicPr preferRelativeResize="0"/>
            <p:nvPr/>
          </p:nvPicPr>
          <p:blipFill rotWithShape="1">
            <a:blip r:embed="rId4">
              <a:alphaModFix/>
            </a:blip>
            <a:srcRect b="0" l="0" r="0" t="0"/>
            <a:stretch/>
          </p:blipFill>
          <p:spPr>
            <a:xfrm>
              <a:off x="9128125" y="1007436"/>
              <a:ext cx="2330924" cy="435687"/>
            </a:xfrm>
            <a:prstGeom prst="rect">
              <a:avLst/>
            </a:prstGeom>
            <a:noFill/>
            <a:ln>
              <a:noFill/>
            </a:ln>
          </p:spPr>
        </p:pic>
        <p:pic>
          <p:nvPicPr>
            <p:cNvPr descr="Imagen que contiene Logotipo&#10;&#10;Descripción generada automáticamente" id="79" name="Google Shape;79;p7"/>
            <p:cNvPicPr preferRelativeResize="0"/>
            <p:nvPr/>
          </p:nvPicPr>
          <p:blipFill rotWithShape="1">
            <a:blip r:embed="rId5">
              <a:alphaModFix/>
            </a:blip>
            <a:srcRect b="0" l="0" r="0" t="0"/>
            <a:stretch/>
          </p:blipFill>
          <p:spPr>
            <a:xfrm>
              <a:off x="8874580" y="313151"/>
              <a:ext cx="2838014" cy="582156"/>
            </a:xfrm>
            <a:prstGeom prst="rect">
              <a:avLst/>
            </a:prstGeom>
            <a:noFill/>
            <a:ln>
              <a:noFill/>
            </a:ln>
          </p:spPr>
        </p:pic>
      </p:grpSp>
      <p:sp>
        <p:nvSpPr>
          <p:cNvPr id="80" name="Google Shape;80;p7"/>
          <p:cNvSpPr txBox="1"/>
          <p:nvPr/>
        </p:nvSpPr>
        <p:spPr>
          <a:xfrm>
            <a:off x="732951" y="672772"/>
            <a:ext cx="6097554"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2400" u="none" cap="none" strike="noStrike">
                <a:solidFill>
                  <a:srgbClr val="1E5B4F"/>
                </a:solidFill>
                <a:latin typeface="Noto Sans"/>
                <a:ea typeface="Noto Sans"/>
                <a:cs typeface="Noto Sans"/>
                <a:sym typeface="Noto Sans"/>
              </a:rPr>
              <a:t>Propuestas destacadas en el Foro Regional Noroeste</a:t>
            </a:r>
            <a:endParaRPr b="0" i="0" sz="2400" u="none" cap="none" strike="noStrike">
              <a:solidFill>
                <a:srgbClr val="1E5B4F"/>
              </a:solidFill>
              <a:latin typeface="Calibri"/>
              <a:ea typeface="Calibri"/>
              <a:cs typeface="Calibri"/>
              <a:sym typeface="Calibri"/>
            </a:endParaRPr>
          </a:p>
        </p:txBody>
      </p:sp>
      <p:sp>
        <p:nvSpPr>
          <p:cNvPr id="81" name="Google Shape;81;p7"/>
          <p:cNvSpPr txBox="1"/>
          <p:nvPr/>
        </p:nvSpPr>
        <p:spPr>
          <a:xfrm>
            <a:off x="1682049" y="2202760"/>
            <a:ext cx="9777000" cy="3478500"/>
          </a:xfrm>
          <a:prstGeom prst="rect">
            <a:avLst/>
          </a:prstGeom>
          <a:noFill/>
          <a:ln>
            <a:noFill/>
          </a:ln>
        </p:spPr>
        <p:txBody>
          <a:bodyPr anchorCtr="0" anchor="t" bIns="45700" lIns="91425" spcFirstLastPara="1" rIns="91425" wrap="square" tIns="45700">
            <a:spAutoFit/>
          </a:bodyPr>
          <a:lstStyle/>
          <a:p>
            <a:pPr indent="-304800" lvl="0" marL="342900" marR="0" rtl="0" algn="just">
              <a:lnSpc>
                <a:spcPct val="100000"/>
              </a:lnSpc>
              <a:spcBef>
                <a:spcPts val="0"/>
              </a:spcBef>
              <a:spcAft>
                <a:spcPts val="0"/>
              </a:spcAft>
              <a:buClr>
                <a:srgbClr val="000000"/>
              </a:buClr>
              <a:buSzPts val="1800"/>
              <a:buFont typeface="Arial"/>
              <a:buChar char="•"/>
            </a:pPr>
            <a:r>
              <a:rPr b="0" i="0" lang="es-MX" sz="1800" u="none" cap="none" strike="noStrike">
                <a:solidFill>
                  <a:srgbClr val="000000"/>
                </a:solidFill>
                <a:latin typeface="Noto Sans"/>
                <a:ea typeface="Noto Sans"/>
                <a:cs typeface="Noto Sans"/>
                <a:sym typeface="Noto Sans"/>
              </a:rPr>
              <a:t>Fortalecer la modalidad de preparatoria </a:t>
            </a:r>
            <a:r>
              <a:rPr b="1" i="0" lang="es-MX" sz="1800" u="none" cap="none" strike="noStrike">
                <a:solidFill>
                  <a:srgbClr val="000000"/>
                </a:solidFill>
                <a:latin typeface="Noto Sans"/>
                <a:ea typeface="Noto Sans"/>
                <a:cs typeface="Noto Sans"/>
                <a:sym typeface="Noto Sans"/>
              </a:rPr>
              <a:t>abierta </a:t>
            </a:r>
            <a:r>
              <a:rPr b="0" i="0" lang="es-MX" sz="1800" u="none" cap="none" strike="noStrike">
                <a:solidFill>
                  <a:srgbClr val="000000"/>
                </a:solidFill>
                <a:latin typeface="Noto Sans"/>
                <a:ea typeface="Noto Sans"/>
                <a:cs typeface="Noto Sans"/>
                <a:sym typeface="Noto Sans"/>
              </a:rPr>
              <a:t>y preparatoria </a:t>
            </a:r>
            <a:r>
              <a:rPr b="1" i="0" lang="es-MX" sz="1800" u="none" cap="none" strike="noStrike">
                <a:solidFill>
                  <a:srgbClr val="000000"/>
                </a:solidFill>
                <a:latin typeface="Noto Sans"/>
                <a:ea typeface="Noto Sans"/>
                <a:cs typeface="Noto Sans"/>
                <a:sym typeface="Noto Sans"/>
              </a:rPr>
              <a:t>en línea</a:t>
            </a:r>
            <a:endParaRPr b="1" i="0" sz="800" u="none" cap="none" strike="noStrike">
              <a:solidFill>
                <a:srgbClr val="000000"/>
              </a:solidFill>
              <a:latin typeface="Arial"/>
              <a:ea typeface="Arial"/>
              <a:cs typeface="Arial"/>
              <a:sym typeface="Arial"/>
            </a:endParaRPr>
          </a:p>
          <a:p>
            <a:pPr indent="-304800" lvl="0" marL="342900" marR="0" rtl="0" algn="just">
              <a:lnSpc>
                <a:spcPct val="100000"/>
              </a:lnSpc>
              <a:spcBef>
                <a:spcPts val="0"/>
              </a:spcBef>
              <a:spcAft>
                <a:spcPts val="0"/>
              </a:spcAft>
              <a:buClr>
                <a:srgbClr val="000000"/>
              </a:buClr>
              <a:buSzPts val="1800"/>
              <a:buFont typeface="Arial"/>
              <a:buChar char="•"/>
            </a:pPr>
            <a:r>
              <a:rPr b="0" i="0" lang="es-MX" sz="1800" u="none" cap="none" strike="noStrike">
                <a:solidFill>
                  <a:srgbClr val="000000"/>
                </a:solidFill>
                <a:latin typeface="Noto Sans"/>
                <a:ea typeface="Noto Sans"/>
                <a:cs typeface="Noto Sans"/>
                <a:sym typeface="Noto Sans"/>
              </a:rPr>
              <a:t>Promover la educación </a:t>
            </a:r>
            <a:r>
              <a:rPr b="1" i="0" lang="es-MX" sz="1800" u="none" cap="none" strike="noStrike">
                <a:solidFill>
                  <a:srgbClr val="000000"/>
                </a:solidFill>
                <a:latin typeface="Noto Sans"/>
                <a:ea typeface="Noto Sans"/>
                <a:cs typeface="Noto Sans"/>
                <a:sym typeface="Noto Sans"/>
              </a:rPr>
              <a:t>dual</a:t>
            </a:r>
            <a:endParaRPr b="1" i="0" sz="800" u="none" cap="none" strike="noStrike">
              <a:solidFill>
                <a:srgbClr val="000000"/>
              </a:solidFill>
              <a:latin typeface="Arial"/>
              <a:ea typeface="Arial"/>
              <a:cs typeface="Arial"/>
              <a:sym typeface="Arial"/>
            </a:endParaRPr>
          </a:p>
          <a:p>
            <a:pPr indent="-304800" lvl="0" marL="342900" marR="0" rtl="0" algn="just">
              <a:lnSpc>
                <a:spcPct val="100000"/>
              </a:lnSpc>
              <a:spcBef>
                <a:spcPts val="0"/>
              </a:spcBef>
              <a:spcAft>
                <a:spcPts val="0"/>
              </a:spcAft>
              <a:buClr>
                <a:srgbClr val="000000"/>
              </a:buClr>
              <a:buSzPts val="1800"/>
              <a:buFont typeface="Arial"/>
              <a:buChar char="•"/>
            </a:pPr>
            <a:r>
              <a:rPr b="0" i="0" lang="es-MX" sz="1800" u="none" cap="none" strike="noStrike">
                <a:solidFill>
                  <a:srgbClr val="000000"/>
                </a:solidFill>
                <a:latin typeface="Noto Sans"/>
                <a:ea typeface="Noto Sans"/>
                <a:cs typeface="Noto Sans"/>
                <a:sym typeface="Noto Sans"/>
              </a:rPr>
              <a:t>Impulsar la educación </a:t>
            </a:r>
            <a:r>
              <a:rPr b="1" i="0" lang="es-MX" sz="1800" u="none" cap="none" strike="noStrike">
                <a:solidFill>
                  <a:srgbClr val="000000"/>
                </a:solidFill>
                <a:latin typeface="Noto Sans"/>
                <a:ea typeface="Noto Sans"/>
                <a:cs typeface="Noto Sans"/>
                <a:sym typeface="Noto Sans"/>
              </a:rPr>
              <a:t>a distancia</a:t>
            </a:r>
            <a:endParaRPr b="1" i="0" sz="1800" u="none" cap="none" strike="noStrike">
              <a:solidFill>
                <a:srgbClr val="000000"/>
              </a:solidFill>
              <a:latin typeface="Noto Sans"/>
              <a:ea typeface="Noto Sans"/>
              <a:cs typeface="Noto Sans"/>
              <a:sym typeface="Noto Sans"/>
            </a:endParaRPr>
          </a:p>
          <a:p>
            <a:pPr indent="-304800" lvl="0" marL="342900" marR="0" rtl="0" algn="just">
              <a:lnSpc>
                <a:spcPct val="100000"/>
              </a:lnSpc>
              <a:spcBef>
                <a:spcPts val="0"/>
              </a:spcBef>
              <a:spcAft>
                <a:spcPts val="0"/>
              </a:spcAft>
              <a:buClr>
                <a:srgbClr val="000000"/>
              </a:buClr>
              <a:buSzPts val="1800"/>
              <a:buFont typeface="Arial"/>
              <a:buChar char="•"/>
            </a:pPr>
            <a:r>
              <a:rPr b="0" i="0" lang="es-MX" sz="1800" u="none" cap="none" strike="noStrike">
                <a:solidFill>
                  <a:srgbClr val="000000"/>
                </a:solidFill>
                <a:latin typeface="Noto Sans"/>
                <a:ea typeface="Noto Sans"/>
                <a:cs typeface="Noto Sans"/>
                <a:sym typeface="Noto Sans"/>
              </a:rPr>
              <a:t>Promover </a:t>
            </a:r>
            <a:r>
              <a:rPr b="1" i="0" lang="es-MX" sz="1800" u="none" cap="none" strike="noStrike">
                <a:solidFill>
                  <a:srgbClr val="000000"/>
                </a:solidFill>
                <a:latin typeface="Noto Sans"/>
                <a:ea typeface="Noto Sans"/>
                <a:cs typeface="Noto Sans"/>
                <a:sym typeface="Noto Sans"/>
              </a:rPr>
              <a:t>servicios y modalidades </a:t>
            </a:r>
            <a:r>
              <a:rPr b="0" i="0" lang="es-MX" sz="1800" u="none" cap="none" strike="noStrike">
                <a:solidFill>
                  <a:srgbClr val="000000"/>
                </a:solidFill>
                <a:latin typeface="Noto Sans"/>
                <a:ea typeface="Noto Sans"/>
                <a:cs typeface="Noto Sans"/>
                <a:sym typeface="Noto Sans"/>
              </a:rPr>
              <a:t> para quienes </a:t>
            </a:r>
            <a:r>
              <a:rPr b="1" i="0" lang="es-MX" sz="1800" u="none" cap="none" strike="noStrike">
                <a:solidFill>
                  <a:srgbClr val="000000"/>
                </a:solidFill>
                <a:latin typeface="Noto Sans"/>
                <a:ea typeface="Noto Sans"/>
                <a:cs typeface="Noto Sans"/>
                <a:sym typeface="Noto Sans"/>
              </a:rPr>
              <a:t>no han terminado la preparatoria</a:t>
            </a:r>
            <a:endParaRPr b="1" i="0" sz="1800" u="none" cap="none" strike="noStrike">
              <a:solidFill>
                <a:srgbClr val="000000"/>
              </a:solidFill>
              <a:latin typeface="Noto Sans"/>
              <a:ea typeface="Noto Sans"/>
              <a:cs typeface="Noto Sans"/>
              <a:sym typeface="Noto Sans"/>
            </a:endParaRPr>
          </a:p>
          <a:p>
            <a:pPr indent="-342900" lvl="0" marL="342900" marR="0" rtl="0" algn="just">
              <a:lnSpc>
                <a:spcPct val="100000"/>
              </a:lnSpc>
              <a:spcBef>
                <a:spcPts val="0"/>
              </a:spcBef>
              <a:spcAft>
                <a:spcPts val="0"/>
              </a:spcAft>
              <a:buClr>
                <a:srgbClr val="000000"/>
              </a:buClr>
              <a:buSzPts val="2400"/>
              <a:buFont typeface="Arial"/>
              <a:buChar char="•"/>
            </a:pPr>
            <a:r>
              <a:rPr b="1" i="0" lang="es-MX" sz="1800" u="none" cap="none" strike="noStrike">
                <a:solidFill>
                  <a:srgbClr val="000000"/>
                </a:solidFill>
                <a:latin typeface="Noto Sans"/>
                <a:ea typeface="Noto Sans"/>
                <a:cs typeface="Noto Sans"/>
                <a:sym typeface="Noto Sans"/>
              </a:rPr>
              <a:t>Nueva modalidad</a:t>
            </a:r>
            <a:r>
              <a:rPr b="0" i="0" lang="es-MX" sz="1800" u="none" cap="none" strike="noStrike">
                <a:solidFill>
                  <a:srgbClr val="000000"/>
                </a:solidFill>
                <a:latin typeface="Noto Sans"/>
                <a:ea typeface="Noto Sans"/>
                <a:cs typeface="Noto Sans"/>
                <a:sym typeface="Noto Sans"/>
              </a:rPr>
              <a:t> educativa enfocada en </a:t>
            </a:r>
            <a:r>
              <a:rPr b="0" i="0" lang="es-MX" sz="1500" u="none" cap="none" strike="noStrike">
                <a:solidFill>
                  <a:srgbClr val="000000"/>
                </a:solidFill>
                <a:latin typeface="Noto Sans"/>
                <a:ea typeface="Noto Sans"/>
                <a:cs typeface="Noto Sans"/>
                <a:sym typeface="Noto Sans"/>
              </a:rPr>
              <a:t>Proyectos Comunitarios </a:t>
            </a:r>
            <a:endParaRPr b="0" i="0" sz="1500" u="none" cap="none" strike="noStrike">
              <a:solidFill>
                <a:srgbClr val="000000"/>
              </a:solidFill>
              <a:latin typeface="Noto Sans"/>
              <a:ea typeface="Noto Sans"/>
              <a:cs typeface="Noto Sans"/>
              <a:sym typeface="Noto Sans"/>
            </a:endParaRPr>
          </a:p>
          <a:p>
            <a:pPr indent="-330200" lvl="0" marL="342900" marR="0" rtl="0" algn="just">
              <a:lnSpc>
                <a:spcPct val="100000"/>
              </a:lnSpc>
              <a:spcBef>
                <a:spcPts val="0"/>
              </a:spcBef>
              <a:spcAft>
                <a:spcPts val="0"/>
              </a:spcAft>
              <a:buClr>
                <a:srgbClr val="000000"/>
              </a:buClr>
              <a:buSzPts val="2200"/>
              <a:buFont typeface="Arial"/>
              <a:buChar char="•"/>
            </a:pPr>
            <a:r>
              <a:rPr b="0" i="0" lang="es-MX" sz="1600" u="none" cap="none" strike="noStrike">
                <a:solidFill>
                  <a:srgbClr val="000000"/>
                </a:solidFill>
                <a:latin typeface="Noto Sans"/>
                <a:ea typeface="Noto Sans"/>
                <a:cs typeface="Noto Sans"/>
                <a:sym typeface="Noto Sans"/>
              </a:rPr>
              <a:t>En la modalidad no escolarizada </a:t>
            </a:r>
            <a:r>
              <a:rPr b="1" i="0" lang="es-MX" sz="1600" u="none" cap="none" strike="noStrike">
                <a:solidFill>
                  <a:srgbClr val="000000"/>
                </a:solidFill>
                <a:latin typeface="Noto Sans"/>
                <a:ea typeface="Noto Sans"/>
                <a:cs typeface="Noto Sans"/>
                <a:sym typeface="Noto Sans"/>
              </a:rPr>
              <a:t>falta de acceso a internet y dispositivos electrónicos</a:t>
            </a:r>
            <a:r>
              <a:rPr b="0" i="0" lang="es-MX" sz="1600" u="none" cap="none" strike="noStrike">
                <a:solidFill>
                  <a:srgbClr val="000000"/>
                </a:solidFill>
                <a:latin typeface="Noto Sans"/>
                <a:ea typeface="Noto Sans"/>
                <a:cs typeface="Noto Sans"/>
                <a:sym typeface="Noto Sans"/>
              </a:rPr>
              <a:t> en comunidades marginales </a:t>
            </a:r>
            <a:endParaRPr b="0" i="0" sz="1600" u="none" cap="none" strike="noStrike">
              <a:solidFill>
                <a:srgbClr val="000000"/>
              </a:solidFill>
              <a:latin typeface="Noto Sans"/>
              <a:ea typeface="Noto Sans"/>
              <a:cs typeface="Noto Sans"/>
              <a:sym typeface="Noto Sans"/>
            </a:endParaRPr>
          </a:p>
          <a:p>
            <a:pPr indent="-292100" lvl="0" marL="342900" marR="0" rtl="0" algn="just">
              <a:lnSpc>
                <a:spcPct val="100000"/>
              </a:lnSpc>
              <a:spcBef>
                <a:spcPts val="0"/>
              </a:spcBef>
              <a:spcAft>
                <a:spcPts val="0"/>
              </a:spcAft>
              <a:buClr>
                <a:srgbClr val="000000"/>
              </a:buClr>
              <a:buSzPts val="1600"/>
              <a:buFont typeface="Noto Sans"/>
              <a:buChar char="•"/>
            </a:pPr>
            <a:r>
              <a:rPr b="0" i="0" lang="es-MX" sz="1600" u="none" cap="none" strike="noStrike">
                <a:solidFill>
                  <a:srgbClr val="000000"/>
                </a:solidFill>
                <a:latin typeface="Noto Sans"/>
                <a:ea typeface="Noto Sans"/>
                <a:cs typeface="Noto Sans"/>
                <a:sym typeface="Noto Sans"/>
              </a:rPr>
              <a:t>Generar estrategias para fortalecer los </a:t>
            </a:r>
            <a:r>
              <a:rPr b="1" i="0" lang="es-MX" sz="1600" u="none" cap="none" strike="noStrike">
                <a:solidFill>
                  <a:srgbClr val="000000"/>
                </a:solidFill>
                <a:latin typeface="Noto Sans"/>
                <a:ea typeface="Noto Sans"/>
                <a:cs typeface="Noto Sans"/>
                <a:sym typeface="Noto Sans"/>
              </a:rPr>
              <a:t>mecanismos para la atención de los estudiantes de inclusión </a:t>
            </a:r>
            <a:r>
              <a:rPr b="0" i="0" lang="es-MX" sz="1600" u="none" cap="none" strike="noStrike">
                <a:solidFill>
                  <a:srgbClr val="000000"/>
                </a:solidFill>
                <a:latin typeface="Noto Sans"/>
                <a:ea typeface="Noto Sans"/>
                <a:cs typeface="Noto Sans"/>
                <a:sym typeface="Noto Sans"/>
              </a:rPr>
              <a:t>a través de la modalidad mixta y no escolarizada</a:t>
            </a:r>
            <a:endParaRPr b="0" i="0" sz="1600" u="none" cap="none" strike="noStrike">
              <a:solidFill>
                <a:srgbClr val="000000"/>
              </a:solidFill>
              <a:latin typeface="Noto Sans"/>
              <a:ea typeface="Noto Sans"/>
              <a:cs typeface="Noto Sans"/>
              <a:sym typeface="Noto Sans"/>
            </a:endParaRPr>
          </a:p>
          <a:p>
            <a:pPr indent="-330200" lvl="0" marL="342900" marR="0" rtl="0" algn="just">
              <a:lnSpc>
                <a:spcPct val="100000"/>
              </a:lnSpc>
              <a:spcBef>
                <a:spcPts val="0"/>
              </a:spcBef>
              <a:spcAft>
                <a:spcPts val="0"/>
              </a:spcAft>
              <a:buClr>
                <a:srgbClr val="000000"/>
              </a:buClr>
              <a:buSzPts val="2200"/>
              <a:buFont typeface="Arial"/>
              <a:buChar char="•"/>
            </a:pPr>
            <a:r>
              <a:rPr b="0" i="0" lang="es-MX" sz="1600" u="none" cap="none" strike="noStrike">
                <a:solidFill>
                  <a:srgbClr val="000000"/>
                </a:solidFill>
                <a:latin typeface="Noto Sans"/>
                <a:ea typeface="Noto Sans"/>
                <a:cs typeface="Noto Sans"/>
                <a:sym typeface="Noto Sans"/>
              </a:rPr>
              <a:t>En la </a:t>
            </a:r>
            <a:r>
              <a:rPr b="1" i="0" lang="es-MX" sz="1600" u="none" cap="none" strike="noStrike">
                <a:solidFill>
                  <a:srgbClr val="000000"/>
                </a:solidFill>
                <a:latin typeface="Noto Sans"/>
                <a:ea typeface="Noto Sans"/>
                <a:cs typeface="Noto Sans"/>
                <a:sym typeface="Noto Sans"/>
              </a:rPr>
              <a:t>modalidad mixta</a:t>
            </a:r>
            <a:r>
              <a:rPr b="0" i="0" lang="es-MX" sz="1600" u="none" cap="none" strike="noStrike">
                <a:solidFill>
                  <a:srgbClr val="000000"/>
                </a:solidFill>
                <a:latin typeface="Noto Sans"/>
                <a:ea typeface="Noto Sans"/>
                <a:cs typeface="Noto Sans"/>
                <a:sym typeface="Noto Sans"/>
              </a:rPr>
              <a:t> ander la </a:t>
            </a:r>
            <a:r>
              <a:rPr b="1" i="0" lang="es-MX" sz="1600" u="none" cap="none" strike="noStrike">
                <a:solidFill>
                  <a:srgbClr val="000000"/>
                </a:solidFill>
                <a:latin typeface="Noto Sans"/>
                <a:ea typeface="Noto Sans"/>
                <a:cs typeface="Noto Sans"/>
                <a:sym typeface="Noto Sans"/>
              </a:rPr>
              <a:t>Brecha digital</a:t>
            </a:r>
            <a:r>
              <a:rPr b="0" i="0" lang="es-MX" sz="1600" u="none" cap="none" strike="noStrike">
                <a:solidFill>
                  <a:srgbClr val="000000"/>
                </a:solidFill>
                <a:latin typeface="Noto Sans"/>
                <a:ea typeface="Noto Sans"/>
                <a:cs typeface="Noto Sans"/>
                <a:sym typeface="Noto Sans"/>
              </a:rPr>
              <a:t> que impide la equidad en el acceso para a la EMS a través del diseño de </a:t>
            </a:r>
            <a:r>
              <a:rPr b="1" i="0" lang="es-MX" sz="1600" u="none" cap="none" strike="noStrike">
                <a:solidFill>
                  <a:srgbClr val="000000"/>
                </a:solidFill>
                <a:latin typeface="Noto Sans"/>
                <a:ea typeface="Noto Sans"/>
                <a:cs typeface="Noto Sans"/>
                <a:sym typeface="Noto Sans"/>
              </a:rPr>
              <a:t>políticas para privilegiar el diseño curricular </a:t>
            </a:r>
            <a:endParaRPr b="1" i="0" sz="1600" u="none" cap="none" strike="noStrike">
              <a:solidFill>
                <a:srgbClr val="000000"/>
              </a:solidFill>
              <a:latin typeface="Noto Sans"/>
              <a:ea typeface="Noto Sans"/>
              <a:cs typeface="Noto Sans"/>
              <a:sym typeface="Noto Sans"/>
            </a:endParaRPr>
          </a:p>
          <a:p>
            <a:pPr indent="-292100" lvl="0" marL="342900" marR="0" rtl="0" algn="just">
              <a:lnSpc>
                <a:spcPct val="100000"/>
              </a:lnSpc>
              <a:spcBef>
                <a:spcPts val="0"/>
              </a:spcBef>
              <a:spcAft>
                <a:spcPts val="0"/>
              </a:spcAft>
              <a:buClr>
                <a:srgbClr val="000000"/>
              </a:buClr>
              <a:buSzPts val="1600"/>
              <a:buFont typeface="Noto Sans"/>
              <a:buChar char="•"/>
            </a:pPr>
            <a:r>
              <a:rPr b="1" i="0" lang="es-MX" sz="1600" u="none" cap="none" strike="noStrike">
                <a:solidFill>
                  <a:srgbClr val="000000"/>
                </a:solidFill>
                <a:latin typeface="Noto Sans"/>
                <a:ea typeface="Noto Sans"/>
                <a:cs typeface="Noto Sans"/>
                <a:sym typeface="Noto Sans"/>
              </a:rPr>
              <a:t>Promover la modalidad Mixta</a:t>
            </a:r>
            <a:r>
              <a:rPr b="0" i="0" lang="es-MX" sz="1600" u="none" cap="none" strike="noStrike">
                <a:solidFill>
                  <a:srgbClr val="000000"/>
                </a:solidFill>
                <a:latin typeface="Noto Sans"/>
                <a:ea typeface="Noto Sans"/>
                <a:cs typeface="Noto Sans"/>
                <a:sym typeface="Noto Sans"/>
              </a:rPr>
              <a:t> para optimizar el proceso de formación del estudiante </a:t>
            </a:r>
            <a:endParaRPr b="0" i="0" sz="1600" u="none" cap="none" strike="noStrike">
              <a:solidFill>
                <a:srgbClr val="000000"/>
              </a:solidFill>
              <a:latin typeface="Noto Sans"/>
              <a:ea typeface="Noto Sans"/>
              <a:cs typeface="Noto Sans"/>
              <a:sym typeface="Noto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5" name="Shape 85"/>
        <p:cNvGrpSpPr/>
        <p:nvPr/>
      </p:nvGrpSpPr>
      <p:grpSpPr>
        <a:xfrm>
          <a:off x="0" y="0"/>
          <a:ext cx="0" cy="0"/>
          <a:chOff x="0" y="0"/>
          <a:chExt cx="0" cy="0"/>
        </a:xfrm>
      </p:grpSpPr>
      <p:sp>
        <p:nvSpPr>
          <p:cNvPr id="86" name="Google Shape;86;p11"/>
          <p:cNvSpPr txBox="1"/>
          <p:nvPr/>
        </p:nvSpPr>
        <p:spPr>
          <a:xfrm>
            <a:off x="839946" y="1051462"/>
            <a:ext cx="6097500" cy="492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s-MX" sz="2600" u="none" cap="none" strike="noStrike">
                <a:solidFill>
                  <a:srgbClr val="B7903D"/>
                </a:solidFill>
                <a:latin typeface="Noto Sans"/>
                <a:ea typeface="Noto Sans"/>
                <a:cs typeface="Noto Sans"/>
                <a:sym typeface="Noto Sans"/>
              </a:rPr>
              <a:t>Eje: Gobernanza del Sistema</a:t>
            </a:r>
            <a:endParaRPr b="0" i="0" sz="2600" u="none" cap="none" strike="noStrike">
              <a:solidFill>
                <a:srgbClr val="B7903D"/>
              </a:solidFill>
              <a:latin typeface="Calibri"/>
              <a:ea typeface="Calibri"/>
              <a:cs typeface="Calibri"/>
              <a:sym typeface="Calibri"/>
            </a:endParaRPr>
          </a:p>
        </p:txBody>
      </p:sp>
      <p:grpSp>
        <p:nvGrpSpPr>
          <p:cNvPr id="87" name="Google Shape;87;p11"/>
          <p:cNvGrpSpPr/>
          <p:nvPr/>
        </p:nvGrpSpPr>
        <p:grpSpPr>
          <a:xfrm>
            <a:off x="8874580" y="313151"/>
            <a:ext cx="2838014" cy="1129972"/>
            <a:chOff x="8874580" y="313151"/>
            <a:chExt cx="2838014" cy="1129972"/>
          </a:xfrm>
        </p:grpSpPr>
        <p:pic>
          <p:nvPicPr>
            <p:cNvPr descr="Texto&#10;&#10;El contenido generado por IA puede ser incorrecto." id="88" name="Google Shape;88;p11"/>
            <p:cNvPicPr preferRelativeResize="0"/>
            <p:nvPr/>
          </p:nvPicPr>
          <p:blipFill rotWithShape="1">
            <a:blip r:embed="rId4">
              <a:alphaModFix/>
            </a:blip>
            <a:srcRect b="0" l="0" r="0" t="0"/>
            <a:stretch/>
          </p:blipFill>
          <p:spPr>
            <a:xfrm>
              <a:off x="9128125" y="1007436"/>
              <a:ext cx="2330924" cy="435687"/>
            </a:xfrm>
            <a:prstGeom prst="rect">
              <a:avLst/>
            </a:prstGeom>
            <a:noFill/>
            <a:ln>
              <a:noFill/>
            </a:ln>
          </p:spPr>
        </p:pic>
        <p:pic>
          <p:nvPicPr>
            <p:cNvPr descr="Imagen que contiene Logotipo&#10;&#10;Descripción generada automáticamente" id="89" name="Google Shape;89;p11"/>
            <p:cNvPicPr preferRelativeResize="0"/>
            <p:nvPr/>
          </p:nvPicPr>
          <p:blipFill rotWithShape="1">
            <a:blip r:embed="rId5">
              <a:alphaModFix/>
            </a:blip>
            <a:srcRect b="0" l="0" r="0" t="0"/>
            <a:stretch/>
          </p:blipFill>
          <p:spPr>
            <a:xfrm>
              <a:off x="8874580" y="313151"/>
              <a:ext cx="2838014" cy="582156"/>
            </a:xfrm>
            <a:prstGeom prst="rect">
              <a:avLst/>
            </a:prstGeom>
            <a:noFill/>
            <a:ln>
              <a:noFill/>
            </a:ln>
          </p:spPr>
        </p:pic>
      </p:grpSp>
      <p:sp>
        <p:nvSpPr>
          <p:cNvPr id="90" name="Google Shape;90;p11"/>
          <p:cNvSpPr txBox="1"/>
          <p:nvPr/>
        </p:nvSpPr>
        <p:spPr>
          <a:xfrm>
            <a:off x="703426" y="274072"/>
            <a:ext cx="6097500" cy="831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2400" u="none" cap="none" strike="noStrike">
                <a:solidFill>
                  <a:srgbClr val="1E5B4F"/>
                </a:solidFill>
                <a:latin typeface="Noto Sans"/>
                <a:ea typeface="Noto Sans"/>
                <a:cs typeface="Noto Sans"/>
                <a:sym typeface="Noto Sans"/>
              </a:rPr>
              <a:t>Propuestas destacadas en el Foro Regional Noroeste</a:t>
            </a:r>
            <a:endParaRPr b="0" i="0" sz="2300" u="none" cap="none" strike="noStrike">
              <a:solidFill>
                <a:srgbClr val="1E5B4F"/>
              </a:solidFill>
              <a:latin typeface="Calibri"/>
              <a:ea typeface="Calibri"/>
              <a:cs typeface="Calibri"/>
              <a:sym typeface="Calibri"/>
            </a:endParaRPr>
          </a:p>
        </p:txBody>
      </p:sp>
      <p:sp>
        <p:nvSpPr>
          <p:cNvPr id="91" name="Google Shape;91;p11"/>
          <p:cNvSpPr txBox="1"/>
          <p:nvPr/>
        </p:nvSpPr>
        <p:spPr>
          <a:xfrm>
            <a:off x="1220100" y="1672697"/>
            <a:ext cx="9751800" cy="4247276"/>
          </a:xfrm>
          <a:prstGeom prst="rect">
            <a:avLst/>
          </a:prstGeom>
          <a:noFill/>
          <a:ln>
            <a:noFill/>
          </a:ln>
        </p:spPr>
        <p:txBody>
          <a:bodyPr anchorCtr="0" anchor="t" bIns="45700" lIns="91425" spcFirstLastPara="1" rIns="91425" wrap="square" tIns="45700">
            <a:spAutoFit/>
          </a:bodyPr>
          <a:lstStyle/>
          <a:p>
            <a:pPr indent="-317500" lvl="0" marL="457200" marR="0" rtl="0" algn="just">
              <a:lnSpc>
                <a:spcPct val="100000"/>
              </a:lnSpc>
              <a:spcBef>
                <a:spcPts val="0"/>
              </a:spcBef>
              <a:spcAft>
                <a:spcPts val="0"/>
              </a:spcAft>
              <a:buClr>
                <a:srgbClr val="000000"/>
              </a:buClr>
              <a:buSzPts val="1400"/>
              <a:buFont typeface="Arial"/>
              <a:buChar char="•"/>
            </a:pPr>
            <a:r>
              <a:rPr b="1" i="0" lang="es-MX" sz="1800" u="none" cap="none" strike="noStrike">
                <a:solidFill>
                  <a:srgbClr val="000000"/>
                </a:solidFill>
                <a:latin typeface="Arial"/>
                <a:ea typeface="Arial"/>
                <a:cs typeface="Arial"/>
                <a:sym typeface="Arial"/>
              </a:rPr>
              <a:t>Cobertura </a:t>
            </a:r>
            <a:r>
              <a:rPr b="0" i="0" lang="es-MX" sz="1800" u="none" cap="none" strike="noStrike">
                <a:solidFill>
                  <a:srgbClr val="000000"/>
                </a:solidFill>
                <a:latin typeface="Arial"/>
                <a:ea typeface="Arial"/>
                <a:cs typeface="Arial"/>
                <a:sym typeface="Arial"/>
              </a:rPr>
              <a:t>para atender el déficit de los estudiantes sin acceso</a:t>
            </a:r>
            <a:endParaRPr b="0" i="0" sz="1800" u="none" cap="none" strike="noStrike">
              <a:solidFill>
                <a:srgbClr val="000000"/>
              </a:solidFill>
              <a:latin typeface="Arial"/>
              <a:ea typeface="Arial"/>
              <a:cs typeface="Arial"/>
              <a:sym typeface="Arial"/>
            </a:endParaRPr>
          </a:p>
          <a:p>
            <a:pPr indent="-273050" lvl="0" marL="342900" marR="0" rtl="0" algn="just">
              <a:lnSpc>
                <a:spcPct val="100000"/>
              </a:lnSpc>
              <a:spcBef>
                <a:spcPts val="0"/>
              </a:spcBef>
              <a:spcAft>
                <a:spcPts val="0"/>
              </a:spcAft>
              <a:buClr>
                <a:srgbClr val="000000"/>
              </a:buClr>
              <a:buSzPts val="1300"/>
              <a:buFont typeface="Arial"/>
              <a:buChar char="•"/>
            </a:pPr>
            <a:r>
              <a:rPr b="0" i="0" lang="es-MX" sz="1800" u="none" cap="none" strike="noStrike">
                <a:solidFill>
                  <a:srgbClr val="000000"/>
                </a:solidFill>
                <a:latin typeface="Arial"/>
                <a:ea typeface="Arial"/>
                <a:cs typeface="Arial"/>
                <a:sym typeface="Arial"/>
              </a:rPr>
              <a:t>Incrementar el </a:t>
            </a:r>
            <a:r>
              <a:rPr b="1" i="0" lang="es-MX" sz="1800" u="none" cap="none" strike="noStrike">
                <a:solidFill>
                  <a:srgbClr val="000000"/>
                </a:solidFill>
                <a:latin typeface="Arial"/>
                <a:ea typeface="Arial"/>
                <a:cs typeface="Arial"/>
                <a:sym typeface="Arial"/>
              </a:rPr>
              <a:t>programa de becas </a:t>
            </a:r>
            <a:r>
              <a:rPr b="0" i="0" lang="es-MX" sz="1800" u="none" cap="none" strike="noStrike">
                <a:solidFill>
                  <a:srgbClr val="000000"/>
                </a:solidFill>
                <a:latin typeface="Arial"/>
                <a:ea typeface="Arial"/>
                <a:cs typeface="Arial"/>
                <a:sym typeface="Arial"/>
              </a:rPr>
              <a:t>y apoyos educativos </a:t>
            </a:r>
            <a:endParaRPr b="0" i="0" sz="1800" u="none" cap="none" strike="noStrike">
              <a:solidFill>
                <a:srgbClr val="000000"/>
              </a:solidFill>
              <a:latin typeface="Arial"/>
              <a:ea typeface="Arial"/>
              <a:cs typeface="Arial"/>
              <a:sym typeface="Arial"/>
            </a:endParaRPr>
          </a:p>
          <a:p>
            <a:pPr indent="-273050" lvl="0" marL="342900" marR="0" rtl="0" algn="just">
              <a:lnSpc>
                <a:spcPct val="100000"/>
              </a:lnSpc>
              <a:spcBef>
                <a:spcPts val="0"/>
              </a:spcBef>
              <a:spcAft>
                <a:spcPts val="0"/>
              </a:spcAft>
              <a:buClr>
                <a:srgbClr val="000000"/>
              </a:buClr>
              <a:buSzPts val="1300"/>
              <a:buFont typeface="Arial"/>
              <a:buChar char="•"/>
            </a:pPr>
            <a:r>
              <a:rPr b="0" i="0" lang="es-MX" sz="1800" u="none" cap="none" strike="noStrike">
                <a:solidFill>
                  <a:srgbClr val="000000"/>
                </a:solidFill>
                <a:latin typeface="Arial"/>
                <a:ea typeface="Arial"/>
                <a:cs typeface="Arial"/>
                <a:sym typeface="Arial"/>
              </a:rPr>
              <a:t>Establecer </a:t>
            </a:r>
            <a:r>
              <a:rPr b="1" i="0" lang="es-MX" sz="1800" u="none" cap="none" strike="noStrike">
                <a:solidFill>
                  <a:srgbClr val="000000"/>
                </a:solidFill>
                <a:latin typeface="Arial"/>
                <a:ea typeface="Arial"/>
                <a:cs typeface="Arial"/>
                <a:sym typeface="Arial"/>
              </a:rPr>
              <a:t>presupuestos para la EMS</a:t>
            </a:r>
            <a:r>
              <a:rPr b="0" i="0" lang="es-MX" sz="1800" u="none" cap="none" strike="noStrike">
                <a:solidFill>
                  <a:srgbClr val="000000"/>
                </a:solidFill>
                <a:latin typeface="Arial"/>
                <a:ea typeface="Arial"/>
                <a:cs typeface="Arial"/>
                <a:sym typeface="Arial"/>
              </a:rPr>
              <a:t> en la Ley , </a:t>
            </a:r>
            <a:r>
              <a:rPr b="1" i="0" lang="es-MX" sz="1800" u="none" cap="none" strike="noStrike">
                <a:solidFill>
                  <a:srgbClr val="000000"/>
                </a:solidFill>
                <a:latin typeface="Arial"/>
                <a:ea typeface="Arial"/>
                <a:cs typeface="Arial"/>
                <a:sym typeface="Arial"/>
              </a:rPr>
              <a:t>estabilidad al sector educativo</a:t>
            </a:r>
            <a:endParaRPr b="1"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1" i="0" lang="es-MX" sz="1800" u="none" cap="none" strike="noStrike">
                <a:solidFill>
                  <a:srgbClr val="000000"/>
                </a:solidFill>
                <a:latin typeface="Arial"/>
                <a:ea typeface="Arial"/>
                <a:cs typeface="Arial"/>
                <a:sym typeface="Arial"/>
              </a:rPr>
              <a:t>Promover el derecho a la educación </a:t>
            </a:r>
            <a:endParaRPr b="1" i="0" sz="1800" u="none" cap="none" strike="noStrike">
              <a:solidFill>
                <a:srgbClr val="000000"/>
              </a:solidFill>
              <a:latin typeface="Arial"/>
              <a:ea typeface="Arial"/>
              <a:cs typeface="Arial"/>
              <a:sym typeface="Arial"/>
            </a:endParaRPr>
          </a:p>
          <a:p>
            <a:pPr indent="-273050" lvl="0" marL="342900" marR="0" rtl="0" algn="just">
              <a:lnSpc>
                <a:spcPct val="100000"/>
              </a:lnSpc>
              <a:spcBef>
                <a:spcPts val="0"/>
              </a:spcBef>
              <a:spcAft>
                <a:spcPts val="0"/>
              </a:spcAft>
              <a:buClr>
                <a:srgbClr val="000000"/>
              </a:buClr>
              <a:buSzPts val="1300"/>
              <a:buFont typeface="Arial"/>
              <a:buChar char="•"/>
            </a:pPr>
            <a:r>
              <a:rPr b="1" i="0" lang="es-MX" sz="1800" u="none" cap="none" strike="noStrike">
                <a:solidFill>
                  <a:srgbClr val="000000"/>
                </a:solidFill>
                <a:latin typeface="Arial"/>
                <a:ea typeface="Arial"/>
                <a:cs typeface="Arial"/>
                <a:sym typeface="Arial"/>
              </a:rPr>
              <a:t>Atender</a:t>
            </a:r>
            <a:r>
              <a:rPr b="0" i="0" lang="es-MX" sz="1800" u="none" cap="none" strike="noStrike">
                <a:solidFill>
                  <a:srgbClr val="000000"/>
                </a:solidFill>
                <a:latin typeface="Arial"/>
                <a:ea typeface="Arial"/>
                <a:cs typeface="Arial"/>
                <a:sym typeface="Arial"/>
              </a:rPr>
              <a:t> a los estudiantes en </a:t>
            </a:r>
            <a:r>
              <a:rPr b="1" i="0" lang="es-MX" sz="1800" u="none" cap="none" strike="noStrike">
                <a:solidFill>
                  <a:srgbClr val="000000"/>
                </a:solidFill>
                <a:latin typeface="Arial"/>
                <a:ea typeface="Arial"/>
                <a:cs typeface="Arial"/>
                <a:sym typeface="Arial"/>
              </a:rPr>
              <a:t>condición de discapacidad y trastorno </a:t>
            </a:r>
            <a:endParaRPr b="1" i="0" sz="1800" u="none" cap="none" strike="noStrike">
              <a:solidFill>
                <a:srgbClr val="000000"/>
              </a:solidFill>
              <a:latin typeface="Arial"/>
              <a:ea typeface="Arial"/>
              <a:cs typeface="Arial"/>
              <a:sym typeface="Arial"/>
            </a:endParaRPr>
          </a:p>
          <a:p>
            <a:pPr indent="-273050" lvl="0" marL="342900" marR="0" rtl="0" algn="just">
              <a:lnSpc>
                <a:spcPct val="100000"/>
              </a:lnSpc>
              <a:spcBef>
                <a:spcPts val="0"/>
              </a:spcBef>
              <a:spcAft>
                <a:spcPts val="0"/>
              </a:spcAft>
              <a:buClr>
                <a:srgbClr val="000000"/>
              </a:buClr>
              <a:buSzPts val="1300"/>
              <a:buFont typeface="Arial"/>
              <a:buChar char="•"/>
            </a:pPr>
            <a:r>
              <a:rPr b="0" i="0" lang="es-MX" sz="1800" u="none" cap="none" strike="noStrike">
                <a:solidFill>
                  <a:srgbClr val="000000"/>
                </a:solidFill>
                <a:latin typeface="Arial"/>
                <a:ea typeface="Arial"/>
                <a:cs typeface="Arial"/>
                <a:sym typeface="Arial"/>
              </a:rPr>
              <a:t>Incentivar y generar los </a:t>
            </a:r>
            <a:r>
              <a:rPr b="1" i="0" lang="es-MX" sz="1800" u="none" cap="none" strike="noStrike">
                <a:solidFill>
                  <a:srgbClr val="000000"/>
                </a:solidFill>
                <a:latin typeface="Arial"/>
                <a:ea typeface="Arial"/>
                <a:cs typeface="Arial"/>
                <a:sym typeface="Arial"/>
              </a:rPr>
              <a:t>mecanismos para mejorar el logro académico</a:t>
            </a:r>
            <a:r>
              <a:rPr b="0" i="0" lang="es-MX" sz="1800" u="none" cap="none" strike="noStrike">
                <a:solidFill>
                  <a:srgbClr val="000000"/>
                </a:solidFill>
                <a:latin typeface="Arial"/>
                <a:ea typeface="Arial"/>
                <a:cs typeface="Arial"/>
                <a:sym typeface="Arial"/>
              </a:rPr>
              <a:t> de los estudiantes </a:t>
            </a:r>
            <a:endParaRPr b="0" i="0" sz="1800" u="none" cap="none" strike="noStrike">
              <a:solidFill>
                <a:srgbClr val="000000"/>
              </a:solidFill>
              <a:latin typeface="Arial"/>
              <a:ea typeface="Arial"/>
              <a:cs typeface="Arial"/>
              <a:sym typeface="Arial"/>
            </a:endParaRPr>
          </a:p>
          <a:p>
            <a:pPr indent="-273050" lvl="0" marL="342900" marR="0" rtl="0" algn="just">
              <a:lnSpc>
                <a:spcPct val="100000"/>
              </a:lnSpc>
              <a:spcBef>
                <a:spcPts val="0"/>
              </a:spcBef>
              <a:spcAft>
                <a:spcPts val="0"/>
              </a:spcAft>
              <a:buClr>
                <a:srgbClr val="000000"/>
              </a:buClr>
              <a:buSzPts val="1300"/>
              <a:buFont typeface="Arial"/>
              <a:buChar char="•"/>
            </a:pPr>
            <a:r>
              <a:rPr b="1" i="0" lang="es-MX" sz="1800" u="none" cap="none" strike="noStrike">
                <a:solidFill>
                  <a:srgbClr val="000000"/>
                </a:solidFill>
                <a:latin typeface="Arial"/>
                <a:ea typeface="Arial"/>
                <a:cs typeface="Arial"/>
                <a:sym typeface="Arial"/>
              </a:rPr>
              <a:t>Atención a los migrantes </a:t>
            </a:r>
            <a:r>
              <a:rPr b="0" i="0" lang="es-MX" sz="1800" u="none" cap="none" strike="noStrike">
                <a:solidFill>
                  <a:srgbClr val="000000"/>
                </a:solidFill>
                <a:latin typeface="Arial"/>
                <a:ea typeface="Arial"/>
                <a:cs typeface="Arial"/>
                <a:sym typeface="Arial"/>
              </a:rPr>
              <a:t>extranjeros</a:t>
            </a:r>
            <a:endParaRPr b="0" i="0" sz="1800" u="none" cap="none" strike="noStrike">
              <a:solidFill>
                <a:srgbClr val="000000"/>
              </a:solidFill>
              <a:latin typeface="Arial"/>
              <a:ea typeface="Arial"/>
              <a:cs typeface="Arial"/>
              <a:sym typeface="Arial"/>
            </a:endParaRPr>
          </a:p>
          <a:p>
            <a:pPr indent="-273050" lvl="0" marL="342900" marR="0" rtl="0" algn="just">
              <a:lnSpc>
                <a:spcPct val="100000"/>
              </a:lnSpc>
              <a:spcBef>
                <a:spcPts val="0"/>
              </a:spcBef>
              <a:spcAft>
                <a:spcPts val="0"/>
              </a:spcAft>
              <a:buClr>
                <a:srgbClr val="000000"/>
              </a:buClr>
              <a:buSzPts val="1300"/>
              <a:buFont typeface="Arial"/>
              <a:buChar char="•"/>
            </a:pPr>
            <a:r>
              <a:rPr b="1" i="0" lang="es-MX" sz="1800" u="none" cap="none" strike="noStrike">
                <a:solidFill>
                  <a:srgbClr val="000000"/>
                </a:solidFill>
                <a:latin typeface="Arial"/>
                <a:ea typeface="Arial"/>
                <a:cs typeface="Arial"/>
                <a:sym typeface="Arial"/>
              </a:rPr>
              <a:t>Continuidad de la educación básica</a:t>
            </a:r>
            <a:r>
              <a:rPr b="0" i="0" lang="es-MX" sz="1800" u="none" cap="none" strike="noStrike">
                <a:solidFill>
                  <a:srgbClr val="000000"/>
                </a:solidFill>
                <a:latin typeface="Arial"/>
                <a:ea typeface="Arial"/>
                <a:cs typeface="Arial"/>
                <a:sym typeface="Arial"/>
              </a:rPr>
              <a:t> entre planes de estudio a través de sus planes de estudio y ejes estructuradores</a:t>
            </a:r>
            <a:endParaRPr b="0" i="0" sz="1800" u="none" cap="none" strike="noStrike">
              <a:solidFill>
                <a:srgbClr val="000000"/>
              </a:solidFill>
              <a:latin typeface="Arial"/>
              <a:ea typeface="Arial"/>
              <a:cs typeface="Arial"/>
              <a:sym typeface="Arial"/>
            </a:endParaRPr>
          </a:p>
          <a:p>
            <a:pPr indent="-273050" lvl="0" marL="342900" marR="0" rtl="0" algn="just">
              <a:lnSpc>
                <a:spcPct val="100000"/>
              </a:lnSpc>
              <a:spcBef>
                <a:spcPts val="0"/>
              </a:spcBef>
              <a:spcAft>
                <a:spcPts val="0"/>
              </a:spcAft>
              <a:buClr>
                <a:srgbClr val="000000"/>
              </a:buClr>
              <a:buSzPts val="1300"/>
              <a:buFont typeface="Arial"/>
              <a:buChar char="•"/>
            </a:pPr>
            <a:r>
              <a:rPr b="1" i="0" lang="es-MX" sz="1800" u="none" cap="none" strike="noStrike">
                <a:solidFill>
                  <a:srgbClr val="000000"/>
                </a:solidFill>
                <a:latin typeface="Arial"/>
                <a:ea typeface="Arial"/>
                <a:cs typeface="Arial"/>
                <a:sym typeface="Arial"/>
              </a:rPr>
              <a:t>Contar con una Educación asentada en un Marco jurídico </a:t>
            </a:r>
            <a:r>
              <a:rPr b="0" i="0" lang="es-MX" sz="1800" u="none" cap="none" strike="noStrike">
                <a:solidFill>
                  <a:srgbClr val="000000"/>
                </a:solidFill>
                <a:latin typeface="Arial"/>
                <a:ea typeface="Arial"/>
                <a:cs typeface="Arial"/>
                <a:sym typeface="Arial"/>
              </a:rPr>
              <a:t>y con una ley que la respalde</a:t>
            </a:r>
            <a:endParaRPr b="0"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0" i="0" lang="es-MX" sz="1800" u="none" cap="none" strike="noStrike">
                <a:solidFill>
                  <a:srgbClr val="000000"/>
                </a:solidFill>
                <a:latin typeface="Arial"/>
                <a:ea typeface="Arial"/>
                <a:cs typeface="Arial"/>
                <a:sym typeface="Arial"/>
              </a:rPr>
              <a:t>Promover la </a:t>
            </a:r>
            <a:r>
              <a:rPr b="1" i="0" lang="es-MX" sz="1800" u="none" cap="none" strike="noStrike">
                <a:solidFill>
                  <a:srgbClr val="000000"/>
                </a:solidFill>
                <a:latin typeface="Arial"/>
                <a:ea typeface="Arial"/>
                <a:cs typeface="Arial"/>
                <a:sym typeface="Arial"/>
              </a:rPr>
              <a:t>incorporación </a:t>
            </a:r>
            <a:r>
              <a:rPr b="0" i="0" lang="es-MX" sz="1800" u="none" cap="none" strike="noStrike">
                <a:solidFill>
                  <a:srgbClr val="000000"/>
                </a:solidFill>
                <a:latin typeface="Arial"/>
                <a:ea typeface="Arial"/>
                <a:cs typeface="Arial"/>
                <a:sym typeface="Arial"/>
              </a:rPr>
              <a:t>de los estudiantes al </a:t>
            </a:r>
            <a:r>
              <a:rPr b="1" i="0" lang="es-MX" sz="1800" u="none" cap="none" strike="noStrike">
                <a:solidFill>
                  <a:srgbClr val="000000"/>
                </a:solidFill>
                <a:latin typeface="Arial"/>
                <a:ea typeface="Arial"/>
                <a:cs typeface="Arial"/>
                <a:sym typeface="Arial"/>
              </a:rPr>
              <a:t>mercado laboral </a:t>
            </a:r>
            <a:r>
              <a:rPr b="0" i="0" lang="es-MX" sz="1800" u="none" cap="none" strike="noStrike">
                <a:solidFill>
                  <a:srgbClr val="000000"/>
                </a:solidFill>
                <a:latin typeface="Arial"/>
                <a:ea typeface="Arial"/>
                <a:cs typeface="Arial"/>
                <a:sym typeface="Arial"/>
              </a:rPr>
              <a:t>posterior a completar el bachillerato</a:t>
            </a:r>
            <a:endParaRPr b="1" i="0" sz="1800" u="none" cap="none" strike="noStrike">
              <a:solidFill>
                <a:srgbClr val="000000"/>
              </a:solidFill>
              <a:latin typeface="Arial"/>
              <a:ea typeface="Arial"/>
              <a:cs typeface="Arial"/>
              <a:sym typeface="Arial"/>
            </a:endParaRPr>
          </a:p>
          <a:p>
            <a:pPr indent="0" lvl="0" marL="457200" marR="0" rtl="0" algn="just">
              <a:lnSpc>
                <a:spcPct val="100000"/>
              </a:lnSpc>
              <a:spcBef>
                <a:spcPts val="0"/>
              </a:spcBef>
              <a:spcAft>
                <a:spcPts val="0"/>
              </a:spcAft>
              <a:buClr>
                <a:srgbClr val="000000"/>
              </a:buClr>
              <a:buSzPts val="1800"/>
              <a:buFont typeface="Arial"/>
              <a:buNone/>
            </a:pPr>
            <a:r>
              <a:rPr b="1" i="0" lang="es-MX" sz="1800" u="none" cap="none" strike="noStrike">
                <a:solidFill>
                  <a:srgbClr val="000000"/>
                </a:solidFill>
                <a:latin typeface="Arial"/>
                <a:ea typeface="Arial"/>
                <a:cs typeface="Arial"/>
                <a:sym typeface="Arial"/>
              </a:rPr>
              <a:t>r </a:t>
            </a:r>
            <a:endParaRPr b="1" i="0" sz="18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5" name="Shape 95"/>
        <p:cNvGrpSpPr/>
        <p:nvPr/>
      </p:nvGrpSpPr>
      <p:grpSpPr>
        <a:xfrm>
          <a:off x="0" y="0"/>
          <a:ext cx="0" cy="0"/>
          <a:chOff x="0" y="0"/>
          <a:chExt cx="0" cy="0"/>
        </a:xfrm>
      </p:grpSpPr>
      <p:sp>
        <p:nvSpPr>
          <p:cNvPr id="96" name="Google Shape;96;p2"/>
          <p:cNvSpPr txBox="1"/>
          <p:nvPr/>
        </p:nvSpPr>
        <p:spPr>
          <a:xfrm>
            <a:off x="839946" y="1051462"/>
            <a:ext cx="6097500" cy="492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s-MX" sz="2600" u="none" cap="none" strike="noStrike">
                <a:solidFill>
                  <a:srgbClr val="B7903D"/>
                </a:solidFill>
                <a:latin typeface="Noto Sans"/>
                <a:ea typeface="Noto Sans"/>
                <a:cs typeface="Noto Sans"/>
                <a:sym typeface="Noto Sans"/>
              </a:rPr>
              <a:t>Eje: Gobernanza del Sistema</a:t>
            </a:r>
            <a:endParaRPr b="0" i="0" sz="2600" u="none" cap="none" strike="noStrike">
              <a:solidFill>
                <a:srgbClr val="B7903D"/>
              </a:solidFill>
              <a:latin typeface="Calibri"/>
              <a:ea typeface="Calibri"/>
              <a:cs typeface="Calibri"/>
              <a:sym typeface="Calibri"/>
            </a:endParaRPr>
          </a:p>
        </p:txBody>
      </p:sp>
      <p:grpSp>
        <p:nvGrpSpPr>
          <p:cNvPr id="97" name="Google Shape;97;p2"/>
          <p:cNvGrpSpPr/>
          <p:nvPr/>
        </p:nvGrpSpPr>
        <p:grpSpPr>
          <a:xfrm>
            <a:off x="8874580" y="313151"/>
            <a:ext cx="2838014" cy="1129972"/>
            <a:chOff x="8874580" y="313151"/>
            <a:chExt cx="2838014" cy="1129972"/>
          </a:xfrm>
        </p:grpSpPr>
        <p:pic>
          <p:nvPicPr>
            <p:cNvPr descr="Texto&#10;&#10;El contenido generado por IA puede ser incorrecto." id="98" name="Google Shape;98;p2"/>
            <p:cNvPicPr preferRelativeResize="0"/>
            <p:nvPr/>
          </p:nvPicPr>
          <p:blipFill rotWithShape="1">
            <a:blip r:embed="rId4">
              <a:alphaModFix/>
            </a:blip>
            <a:srcRect b="0" l="0" r="0" t="0"/>
            <a:stretch/>
          </p:blipFill>
          <p:spPr>
            <a:xfrm>
              <a:off x="9128125" y="1007436"/>
              <a:ext cx="2330924" cy="435687"/>
            </a:xfrm>
            <a:prstGeom prst="rect">
              <a:avLst/>
            </a:prstGeom>
            <a:noFill/>
            <a:ln>
              <a:noFill/>
            </a:ln>
          </p:spPr>
        </p:pic>
        <p:pic>
          <p:nvPicPr>
            <p:cNvPr descr="Imagen que contiene Logotipo&#10;&#10;Descripción generada automáticamente" id="99" name="Google Shape;99;p2"/>
            <p:cNvPicPr preferRelativeResize="0"/>
            <p:nvPr/>
          </p:nvPicPr>
          <p:blipFill rotWithShape="1">
            <a:blip r:embed="rId5">
              <a:alphaModFix/>
            </a:blip>
            <a:srcRect b="0" l="0" r="0" t="0"/>
            <a:stretch/>
          </p:blipFill>
          <p:spPr>
            <a:xfrm>
              <a:off x="8874580" y="313151"/>
              <a:ext cx="2838014" cy="582156"/>
            </a:xfrm>
            <a:prstGeom prst="rect">
              <a:avLst/>
            </a:prstGeom>
            <a:noFill/>
            <a:ln>
              <a:noFill/>
            </a:ln>
          </p:spPr>
        </p:pic>
      </p:grpSp>
      <p:sp>
        <p:nvSpPr>
          <p:cNvPr id="100" name="Google Shape;100;p2"/>
          <p:cNvSpPr txBox="1"/>
          <p:nvPr/>
        </p:nvSpPr>
        <p:spPr>
          <a:xfrm>
            <a:off x="703426" y="274072"/>
            <a:ext cx="6097500" cy="831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2400" u="none" cap="none" strike="noStrike">
                <a:solidFill>
                  <a:srgbClr val="1E5B4F"/>
                </a:solidFill>
                <a:latin typeface="Noto Sans"/>
                <a:ea typeface="Noto Sans"/>
                <a:cs typeface="Noto Sans"/>
                <a:sym typeface="Noto Sans"/>
              </a:rPr>
              <a:t>Propuestas destacadas en el Foro Regional Noroeste</a:t>
            </a:r>
            <a:endParaRPr b="0" i="0" sz="2300" u="none" cap="none" strike="noStrike">
              <a:solidFill>
                <a:srgbClr val="1E5B4F"/>
              </a:solidFill>
              <a:latin typeface="Calibri"/>
              <a:ea typeface="Calibri"/>
              <a:cs typeface="Calibri"/>
              <a:sym typeface="Calibri"/>
            </a:endParaRPr>
          </a:p>
        </p:txBody>
      </p:sp>
      <p:sp>
        <p:nvSpPr>
          <p:cNvPr id="101" name="Google Shape;101;p2"/>
          <p:cNvSpPr txBox="1"/>
          <p:nvPr/>
        </p:nvSpPr>
        <p:spPr>
          <a:xfrm>
            <a:off x="1439616" y="1672697"/>
            <a:ext cx="9751800" cy="3970277"/>
          </a:xfrm>
          <a:prstGeom prst="rect">
            <a:avLst/>
          </a:prstGeom>
          <a:noFill/>
          <a:ln>
            <a:noFill/>
          </a:ln>
        </p:spPr>
        <p:txBody>
          <a:bodyPr anchorCtr="0" anchor="t" bIns="45700" lIns="91425" spcFirstLastPara="1" rIns="91425" wrap="square" tIns="45700">
            <a:spAutoFit/>
          </a:bodyPr>
          <a:lstStyle/>
          <a:p>
            <a:pPr indent="-266700" lvl="0" marL="342900" marR="0" rtl="0" algn="just">
              <a:lnSpc>
                <a:spcPct val="100000"/>
              </a:lnSpc>
              <a:spcBef>
                <a:spcPts val="0"/>
              </a:spcBef>
              <a:spcAft>
                <a:spcPts val="0"/>
              </a:spcAft>
              <a:buClr>
                <a:srgbClr val="000000"/>
              </a:buClr>
              <a:buSzPts val="1200"/>
              <a:buFont typeface="Arial"/>
              <a:buChar char="•"/>
            </a:pPr>
            <a:r>
              <a:rPr b="0" i="0" lang="es-MX" sz="1800" u="none" cap="none" strike="noStrike">
                <a:solidFill>
                  <a:srgbClr val="000000"/>
                </a:solidFill>
                <a:latin typeface="Arial"/>
                <a:ea typeface="Arial"/>
                <a:cs typeface="Arial"/>
                <a:sym typeface="Arial"/>
              </a:rPr>
              <a:t>Promover la </a:t>
            </a:r>
            <a:r>
              <a:rPr b="1" i="0" lang="es-MX" sz="1800" u="none" cap="none" strike="noStrike">
                <a:solidFill>
                  <a:srgbClr val="000000"/>
                </a:solidFill>
                <a:latin typeface="Arial"/>
                <a:ea typeface="Arial"/>
                <a:cs typeface="Arial"/>
                <a:sym typeface="Arial"/>
              </a:rPr>
              <a:t>incorporación </a:t>
            </a:r>
            <a:r>
              <a:rPr b="0" i="0" lang="es-MX" sz="1800" u="none" cap="none" strike="noStrike">
                <a:solidFill>
                  <a:srgbClr val="000000"/>
                </a:solidFill>
                <a:latin typeface="Arial"/>
                <a:ea typeface="Arial"/>
                <a:cs typeface="Arial"/>
                <a:sym typeface="Arial"/>
              </a:rPr>
              <a:t>de los estudiantes al </a:t>
            </a:r>
            <a:r>
              <a:rPr b="1" i="0" lang="es-MX" sz="1800" u="none" cap="none" strike="noStrike">
                <a:solidFill>
                  <a:srgbClr val="000000"/>
                </a:solidFill>
                <a:latin typeface="Arial"/>
                <a:ea typeface="Arial"/>
                <a:cs typeface="Arial"/>
                <a:sym typeface="Arial"/>
              </a:rPr>
              <a:t>mercado laboral </a:t>
            </a:r>
            <a:r>
              <a:rPr b="0" i="0" lang="es-MX" sz="1800" u="none" cap="none" strike="noStrike">
                <a:solidFill>
                  <a:srgbClr val="000000"/>
                </a:solidFill>
                <a:latin typeface="Arial"/>
                <a:ea typeface="Arial"/>
                <a:cs typeface="Arial"/>
                <a:sym typeface="Arial"/>
              </a:rPr>
              <a:t>posterior a completar el bachillerato</a:t>
            </a:r>
            <a:endParaRPr b="0" i="0" sz="1800" u="none" cap="none" strike="noStrike">
              <a:solidFill>
                <a:srgbClr val="000000"/>
              </a:solidFill>
              <a:latin typeface="Arial"/>
              <a:ea typeface="Arial"/>
              <a:cs typeface="Arial"/>
              <a:sym typeface="Arial"/>
            </a:endParaRPr>
          </a:p>
          <a:p>
            <a:pPr indent="-273050" lvl="0" marL="342900" marR="0" rtl="0" algn="just">
              <a:lnSpc>
                <a:spcPct val="100000"/>
              </a:lnSpc>
              <a:spcBef>
                <a:spcPts val="0"/>
              </a:spcBef>
              <a:spcAft>
                <a:spcPts val="0"/>
              </a:spcAft>
              <a:buClr>
                <a:srgbClr val="000000"/>
              </a:buClr>
              <a:buSzPts val="1300"/>
              <a:buFont typeface="Arial"/>
              <a:buChar char="•"/>
            </a:pPr>
            <a:r>
              <a:rPr b="0" i="0" lang="es-MX" sz="1800" u="none" cap="none" strike="noStrike">
                <a:solidFill>
                  <a:srgbClr val="000000"/>
                </a:solidFill>
                <a:latin typeface="Arial"/>
                <a:ea typeface="Arial"/>
                <a:cs typeface="Arial"/>
                <a:sym typeface="Arial"/>
              </a:rPr>
              <a:t>Mejorar la disposición de los Sindicatos para </a:t>
            </a:r>
            <a:r>
              <a:rPr b="1" i="0" lang="es-MX" sz="1800" u="none" cap="none" strike="noStrike">
                <a:solidFill>
                  <a:srgbClr val="000000"/>
                </a:solidFill>
                <a:latin typeface="Arial"/>
                <a:ea typeface="Arial"/>
                <a:cs typeface="Arial"/>
                <a:sym typeface="Arial"/>
              </a:rPr>
              <a:t>asegurar las condiciones laborales </a:t>
            </a:r>
            <a:endParaRPr b="1"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0" i="0" lang="es-MX" sz="1800" u="none" cap="none" strike="noStrike">
                <a:solidFill>
                  <a:srgbClr val="000000"/>
                </a:solidFill>
                <a:latin typeface="Arial"/>
                <a:ea typeface="Arial"/>
                <a:cs typeface="Arial"/>
                <a:sym typeface="Arial"/>
              </a:rPr>
              <a:t>Atender la </a:t>
            </a:r>
            <a:r>
              <a:rPr b="1" i="0" lang="es-MX" sz="1800" u="none" cap="none" strike="noStrike">
                <a:solidFill>
                  <a:srgbClr val="000000"/>
                </a:solidFill>
                <a:latin typeface="Arial"/>
                <a:ea typeface="Arial"/>
                <a:cs typeface="Arial"/>
                <a:sym typeface="Arial"/>
              </a:rPr>
              <a:t>limitada movilidad entre Subsistemas</a:t>
            </a:r>
            <a:endParaRPr b="1"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0" i="0" lang="es-MX" sz="1800" u="none" cap="none" strike="noStrike">
                <a:solidFill>
                  <a:srgbClr val="000000"/>
                </a:solidFill>
                <a:latin typeface="Arial"/>
                <a:ea typeface="Arial"/>
                <a:cs typeface="Arial"/>
                <a:sym typeface="Arial"/>
              </a:rPr>
              <a:t>Atender la I</a:t>
            </a:r>
            <a:r>
              <a:rPr b="1" i="0" lang="es-MX" sz="1800" u="none" cap="none" strike="noStrike">
                <a:solidFill>
                  <a:srgbClr val="000000"/>
                </a:solidFill>
                <a:latin typeface="Arial"/>
                <a:ea typeface="Arial"/>
                <a:cs typeface="Arial"/>
                <a:sym typeface="Arial"/>
              </a:rPr>
              <a:t>nseguridad y la falta de apoyo de las familias</a:t>
            </a:r>
            <a:endParaRPr b="1"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0" i="0" lang="es-MX" sz="1800" u="none" cap="none" strike="noStrike">
                <a:solidFill>
                  <a:srgbClr val="000000"/>
                </a:solidFill>
                <a:latin typeface="Arial"/>
                <a:ea typeface="Arial"/>
                <a:cs typeface="Arial"/>
                <a:sym typeface="Arial"/>
              </a:rPr>
              <a:t>Fortalecer el </a:t>
            </a:r>
            <a:r>
              <a:rPr b="1" i="0" lang="es-MX" sz="1800" u="none" cap="none" strike="noStrike">
                <a:solidFill>
                  <a:srgbClr val="000000"/>
                </a:solidFill>
                <a:latin typeface="Arial"/>
                <a:ea typeface="Arial"/>
                <a:cs typeface="Arial"/>
                <a:sym typeface="Arial"/>
              </a:rPr>
              <a:t>bachillerato tecnológico en zonas marginadas</a:t>
            </a:r>
            <a:endParaRPr b="1"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1" i="0" lang="es-MX" sz="1800" u="none" cap="none" strike="noStrike">
                <a:solidFill>
                  <a:srgbClr val="000000"/>
                </a:solidFill>
                <a:latin typeface="Arial"/>
                <a:ea typeface="Arial"/>
                <a:cs typeface="Arial"/>
                <a:sym typeface="Arial"/>
              </a:rPr>
              <a:t>Contar con leyes que regulen la calidad educativa</a:t>
            </a:r>
            <a:r>
              <a:rPr b="0" i="0" lang="es-MX" sz="1800" u="none" cap="none" strike="noStrike">
                <a:solidFill>
                  <a:srgbClr val="000000"/>
                </a:solidFill>
                <a:latin typeface="Arial"/>
                <a:ea typeface="Arial"/>
                <a:cs typeface="Arial"/>
                <a:sym typeface="Arial"/>
              </a:rPr>
              <a:t> de los servicios ofertados</a:t>
            </a:r>
            <a:endParaRPr b="0"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1" i="0" lang="es-MX" sz="1800" u="none" cap="none" strike="noStrike">
                <a:solidFill>
                  <a:srgbClr val="000000"/>
                </a:solidFill>
                <a:latin typeface="Arial"/>
                <a:ea typeface="Arial"/>
                <a:cs typeface="Arial"/>
                <a:sym typeface="Arial"/>
              </a:rPr>
              <a:t>Reconversión de espacios </a:t>
            </a:r>
            <a:r>
              <a:rPr b="0" i="0" lang="es-MX" sz="1800" u="none" cap="none" strike="noStrike">
                <a:solidFill>
                  <a:srgbClr val="000000"/>
                </a:solidFill>
                <a:latin typeface="Arial"/>
                <a:ea typeface="Arial"/>
                <a:cs typeface="Arial"/>
                <a:sym typeface="Arial"/>
              </a:rPr>
              <a:t>de secundaria para brindar EMS</a:t>
            </a:r>
            <a:endParaRPr b="0"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0" i="0" lang="es-MX" sz="1800" u="none" cap="none" strike="noStrike">
                <a:solidFill>
                  <a:srgbClr val="000000"/>
                </a:solidFill>
                <a:latin typeface="Arial"/>
                <a:ea typeface="Arial"/>
                <a:cs typeface="Arial"/>
                <a:sym typeface="Arial"/>
              </a:rPr>
              <a:t>Promover esquema de </a:t>
            </a:r>
            <a:r>
              <a:rPr b="1" i="0" lang="es-MX" sz="1800" u="none" cap="none" strike="noStrike">
                <a:solidFill>
                  <a:srgbClr val="000000"/>
                </a:solidFill>
                <a:latin typeface="Arial"/>
                <a:ea typeface="Arial"/>
                <a:cs typeface="Arial"/>
                <a:sym typeface="Arial"/>
              </a:rPr>
              <a:t>Reconocimiento a Maestras y Maestros </a:t>
            </a:r>
            <a:endParaRPr b="1"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0" i="0" lang="es-MX" sz="1800" u="none" cap="none" strike="noStrike">
                <a:solidFill>
                  <a:srgbClr val="000000"/>
                </a:solidFill>
                <a:latin typeface="Arial"/>
                <a:ea typeface="Arial"/>
                <a:cs typeface="Arial"/>
                <a:sym typeface="Arial"/>
              </a:rPr>
              <a:t>Destinar </a:t>
            </a:r>
            <a:r>
              <a:rPr b="1" i="0" lang="es-MX" sz="1800" u="none" cap="none" strike="noStrike">
                <a:solidFill>
                  <a:srgbClr val="000000"/>
                </a:solidFill>
                <a:latin typeface="Arial"/>
                <a:ea typeface="Arial"/>
                <a:cs typeface="Arial"/>
                <a:sym typeface="Arial"/>
              </a:rPr>
              <a:t>atención en programas educativos</a:t>
            </a:r>
            <a:r>
              <a:rPr b="0" i="0" lang="es-MX" sz="1800" u="none" cap="none" strike="noStrike">
                <a:solidFill>
                  <a:srgbClr val="000000"/>
                </a:solidFill>
                <a:latin typeface="Arial"/>
                <a:ea typeface="Arial"/>
                <a:cs typeface="Arial"/>
                <a:sym typeface="Arial"/>
              </a:rPr>
              <a:t> para </a:t>
            </a:r>
            <a:r>
              <a:rPr b="1" i="0" lang="es-MX" sz="1800" u="none" cap="none" strike="noStrike">
                <a:solidFill>
                  <a:srgbClr val="000000"/>
                </a:solidFill>
                <a:latin typeface="Arial"/>
                <a:ea typeface="Arial"/>
                <a:cs typeface="Arial"/>
                <a:sym typeface="Arial"/>
              </a:rPr>
              <a:t>fortalecer los Programas en segundo idioma </a:t>
            </a:r>
            <a:endParaRPr b="1"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1" i="0" lang="es-MX" sz="1800" u="none" cap="none" strike="noStrike">
                <a:solidFill>
                  <a:srgbClr val="000000"/>
                </a:solidFill>
                <a:latin typeface="Arial"/>
                <a:ea typeface="Arial"/>
                <a:cs typeface="Arial"/>
                <a:sym typeface="Arial"/>
              </a:rPr>
              <a:t>Denominación del Bachillerato Nacional de la Nuevo Escuela Mexicana </a:t>
            </a:r>
            <a:endParaRPr b="1"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1" i="0" lang="es-MX" sz="1800" u="none" cap="none" strike="noStrike">
                <a:solidFill>
                  <a:srgbClr val="000000"/>
                </a:solidFill>
                <a:latin typeface="Arial"/>
                <a:ea typeface="Arial"/>
                <a:cs typeface="Arial"/>
                <a:sym typeface="Arial"/>
              </a:rPr>
              <a:t>Creación de dos Coordinaciones Nacionales (bachillerato general y tecnològico)</a:t>
            </a:r>
            <a:endParaRPr b="1" i="0" sz="1800" u="none" cap="none" strike="noStrike">
              <a:solidFill>
                <a:srgbClr val="000000"/>
              </a:solidFill>
              <a:latin typeface="Arial"/>
              <a:ea typeface="Arial"/>
              <a:cs typeface="Arial"/>
              <a:sym typeface="Arial"/>
            </a:endParaRPr>
          </a:p>
          <a:p>
            <a:pPr indent="-266700" lvl="0" marL="342900" marR="0" rtl="0" algn="just">
              <a:lnSpc>
                <a:spcPct val="100000"/>
              </a:lnSpc>
              <a:spcBef>
                <a:spcPts val="0"/>
              </a:spcBef>
              <a:spcAft>
                <a:spcPts val="0"/>
              </a:spcAft>
              <a:buClr>
                <a:srgbClr val="000000"/>
              </a:buClr>
              <a:buSzPts val="1200"/>
              <a:buFont typeface="Arial"/>
              <a:buChar char="•"/>
            </a:pPr>
            <a:r>
              <a:rPr b="1" i="0" lang="es-MX" sz="1800" u="none" cap="none" strike="noStrike">
                <a:solidFill>
                  <a:srgbClr val="000000"/>
                </a:solidFill>
                <a:latin typeface="Arial"/>
                <a:ea typeface="Arial"/>
                <a:cs typeface="Arial"/>
                <a:sym typeface="Arial"/>
              </a:rPr>
              <a:t>Credencialización universal, calendario de EMS oficial </a:t>
            </a:r>
            <a:endParaRPr b="1" i="0" sz="18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5" name="Shape 105"/>
        <p:cNvGrpSpPr/>
        <p:nvPr/>
      </p:nvGrpSpPr>
      <p:grpSpPr>
        <a:xfrm>
          <a:off x="0" y="0"/>
          <a:ext cx="0" cy="0"/>
          <a:chOff x="0" y="0"/>
          <a:chExt cx="0" cy="0"/>
        </a:xfrm>
      </p:grpSpPr>
      <p:grpSp>
        <p:nvGrpSpPr>
          <p:cNvPr id="106" name="Google Shape;106;p12"/>
          <p:cNvGrpSpPr/>
          <p:nvPr/>
        </p:nvGrpSpPr>
        <p:grpSpPr>
          <a:xfrm>
            <a:off x="8874580" y="313151"/>
            <a:ext cx="2838014" cy="1129972"/>
            <a:chOff x="8874580" y="313151"/>
            <a:chExt cx="2838014" cy="1129972"/>
          </a:xfrm>
        </p:grpSpPr>
        <p:pic>
          <p:nvPicPr>
            <p:cNvPr descr="Texto&#10;&#10;El contenido generado por IA puede ser incorrecto." id="107" name="Google Shape;107;p12"/>
            <p:cNvPicPr preferRelativeResize="0"/>
            <p:nvPr/>
          </p:nvPicPr>
          <p:blipFill rotWithShape="1">
            <a:blip r:embed="rId4">
              <a:alphaModFix/>
            </a:blip>
            <a:srcRect b="0" l="0" r="0" t="0"/>
            <a:stretch/>
          </p:blipFill>
          <p:spPr>
            <a:xfrm>
              <a:off x="9128125" y="1007436"/>
              <a:ext cx="2330924" cy="435687"/>
            </a:xfrm>
            <a:prstGeom prst="rect">
              <a:avLst/>
            </a:prstGeom>
            <a:noFill/>
            <a:ln>
              <a:noFill/>
            </a:ln>
          </p:spPr>
        </p:pic>
        <p:pic>
          <p:nvPicPr>
            <p:cNvPr descr="Imagen que contiene Logotipo&#10;&#10;Descripción generada automáticamente" id="108" name="Google Shape;108;p12"/>
            <p:cNvPicPr preferRelativeResize="0"/>
            <p:nvPr/>
          </p:nvPicPr>
          <p:blipFill rotWithShape="1">
            <a:blip r:embed="rId5">
              <a:alphaModFix/>
            </a:blip>
            <a:srcRect b="0" l="0" r="0" t="0"/>
            <a:stretch/>
          </p:blipFill>
          <p:spPr>
            <a:xfrm>
              <a:off x="8874580" y="313151"/>
              <a:ext cx="2838014" cy="582156"/>
            </a:xfrm>
            <a:prstGeom prst="rect">
              <a:avLst/>
            </a:prstGeom>
            <a:noFill/>
            <a:ln>
              <a:noFill/>
            </a:ln>
          </p:spPr>
        </p:pic>
      </p:grpSp>
      <p:sp>
        <p:nvSpPr>
          <p:cNvPr id="109" name="Google Shape;109;p12"/>
          <p:cNvSpPr txBox="1"/>
          <p:nvPr/>
        </p:nvSpPr>
        <p:spPr>
          <a:xfrm>
            <a:off x="732951" y="672772"/>
            <a:ext cx="7355972" cy="58473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1" i="0" lang="es-MX" sz="3200" u="none" cap="none" strike="noStrike">
                <a:solidFill>
                  <a:srgbClr val="1E5B4F"/>
                </a:solidFill>
                <a:latin typeface="Noto Sans"/>
                <a:ea typeface="Noto Sans"/>
                <a:cs typeface="Noto Sans"/>
                <a:sym typeface="Noto Sans"/>
              </a:rPr>
              <a:t>Resultados de la consulta regional</a:t>
            </a:r>
            <a:endParaRPr b="0" i="0" sz="3200" u="none" cap="none" strike="noStrike">
              <a:solidFill>
                <a:srgbClr val="1E5B4F"/>
              </a:solidFill>
              <a:latin typeface="Calibri"/>
              <a:ea typeface="Calibri"/>
              <a:cs typeface="Calibri"/>
              <a:sym typeface="Calibri"/>
            </a:endParaRPr>
          </a:p>
        </p:txBody>
      </p:sp>
      <p:graphicFrame>
        <p:nvGraphicFramePr>
          <p:cNvPr id="110" name="Google Shape;110;p12"/>
          <p:cNvGraphicFramePr/>
          <p:nvPr/>
        </p:nvGraphicFramePr>
        <p:xfrm>
          <a:off x="1000125" y="2182705"/>
          <a:ext cx="3000000" cy="3000000"/>
        </p:xfrm>
        <a:graphic>
          <a:graphicData uri="http://schemas.openxmlformats.org/drawingml/2006/table">
            <a:tbl>
              <a:tblPr bandRow="1" firstRow="1">
                <a:noFill/>
                <a:tableStyleId>{11FDA551-037C-484C-804D-BB6A6C68F53D}</a:tableStyleId>
              </a:tblPr>
              <a:tblGrid>
                <a:gridCol w="6700700"/>
                <a:gridCol w="3229750"/>
              </a:tblGrid>
              <a:tr h="747625">
                <a:tc>
                  <a:txBody>
                    <a:bodyPr/>
                    <a:lstStyle/>
                    <a:p>
                      <a:pPr indent="0" lvl="0" marL="0" marR="0" rtl="0" algn="ctr">
                        <a:lnSpc>
                          <a:spcPct val="100000"/>
                        </a:lnSpc>
                        <a:spcBef>
                          <a:spcPts val="0"/>
                        </a:spcBef>
                        <a:spcAft>
                          <a:spcPts val="0"/>
                        </a:spcAft>
                        <a:buClr>
                          <a:srgbClr val="000000"/>
                        </a:buClr>
                        <a:buSzPts val="1800"/>
                        <a:buFont typeface="Arial"/>
                        <a:buNone/>
                      </a:pPr>
                      <a:r>
                        <a:rPr lang="es-MX" sz="1800" u="none" cap="none" strike="noStrike">
                          <a:latin typeface="Noto Sans"/>
                          <a:ea typeface="Noto Sans"/>
                          <a:cs typeface="Noto Sans"/>
                          <a:sym typeface="Noto Sans"/>
                        </a:rPr>
                        <a:t>Pregunta</a:t>
                      </a:r>
                      <a:endParaRPr sz="1400" u="none" cap="none" strike="noStrike"/>
                    </a:p>
                  </a:txBody>
                  <a:tcPr marT="45725" marB="45725" marR="91450" marL="91450">
                    <a:solidFill>
                      <a:srgbClr val="691A32"/>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lang="es-MX" sz="1800" u="none" cap="none" strike="noStrike">
                          <a:latin typeface="Noto Sans"/>
                          <a:ea typeface="Noto Sans"/>
                          <a:cs typeface="Noto Sans"/>
                          <a:sym typeface="Noto Sans"/>
                        </a:rPr>
                        <a:t>Resultado</a:t>
                      </a:r>
                      <a:endParaRPr sz="1400" u="none" cap="none" strike="noStrike"/>
                    </a:p>
                  </a:txBody>
                  <a:tcPr marT="45725" marB="45725" marR="91450" marL="91450">
                    <a:solidFill>
                      <a:srgbClr val="691A32"/>
                    </a:solidFill>
                  </a:tcPr>
                </a:tc>
              </a:tr>
              <a:tr h="716025">
                <a:tc>
                  <a:txBody>
                    <a:bodyPr/>
                    <a:lstStyle/>
                    <a:p>
                      <a:pPr indent="-285750" lvl="0" marL="285750" marR="0" rtl="0" algn="l">
                        <a:lnSpc>
                          <a:spcPct val="100000"/>
                        </a:lnSpc>
                        <a:spcBef>
                          <a:spcPts val="0"/>
                        </a:spcBef>
                        <a:spcAft>
                          <a:spcPts val="0"/>
                        </a:spcAft>
                        <a:buClr>
                          <a:srgbClr val="000000"/>
                        </a:buClr>
                        <a:buSzPts val="1800"/>
                        <a:buFont typeface="Arial"/>
                        <a:buChar char="•"/>
                      </a:pPr>
                      <a:r>
                        <a:rPr lang="es-MX" sz="1800" u="none" cap="none" strike="noStrike">
                          <a:latin typeface="Noto Sans"/>
                          <a:ea typeface="Noto Sans"/>
                          <a:cs typeface="Noto Sans"/>
                          <a:sym typeface="Noto Sans"/>
                        </a:rPr>
                        <a:t>Número de participantes:</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s-MX"/>
                        <a:t>272 </a:t>
                      </a:r>
                      <a:r>
                        <a:rPr lang="es-MX"/>
                        <a:t>personas</a:t>
                      </a:r>
                      <a:endParaRPr sz="1400" u="none" cap="none" strike="noStrike"/>
                    </a:p>
                  </a:txBody>
                  <a:tcPr marT="45725" marB="45725" marR="91450" marL="91450"/>
                </a:tc>
              </a:tr>
              <a:tr h="716025">
                <a:tc>
                  <a:txBody>
                    <a:bodyPr/>
                    <a:lstStyle/>
                    <a:p>
                      <a:pPr indent="-285750" lvl="0" marL="285750" marR="0" rtl="0" algn="l">
                        <a:lnSpc>
                          <a:spcPct val="100000"/>
                        </a:lnSpc>
                        <a:spcBef>
                          <a:spcPts val="0"/>
                        </a:spcBef>
                        <a:spcAft>
                          <a:spcPts val="0"/>
                        </a:spcAft>
                        <a:buClr>
                          <a:srgbClr val="000000"/>
                        </a:buClr>
                        <a:buSzPts val="1800"/>
                        <a:buFont typeface="Arial"/>
                        <a:buChar char="•"/>
                      </a:pPr>
                      <a:r>
                        <a:rPr lang="es-MX" sz="1800" u="none" cap="none" strike="noStrike">
                          <a:latin typeface="Noto Sans"/>
                          <a:ea typeface="Noto Sans"/>
                          <a:cs typeface="Noto Sans"/>
                          <a:sym typeface="Noto Sans"/>
                        </a:rPr>
                        <a:t>Participación por Estados </a:t>
                      </a:r>
                      <a:endParaRPr sz="1800" u="none" cap="none" strike="noStrike">
                        <a:latin typeface="Noto Sans"/>
                        <a:ea typeface="Noto Sans"/>
                        <a:cs typeface="Noto Sans"/>
                        <a:sym typeface="Noto Sans"/>
                      </a:endParaRPr>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s-MX">
                          <a:latin typeface="Noto Sans"/>
                          <a:ea typeface="Noto Sans"/>
                          <a:cs typeface="Noto Sans"/>
                          <a:sym typeface="Noto Sans"/>
                        </a:rPr>
                        <a:t>89</a:t>
                      </a:r>
                      <a:r>
                        <a:rPr b="1" lang="es-MX" sz="1400" u="none" cap="none" strike="noStrike">
                          <a:latin typeface="Noto Sans"/>
                          <a:ea typeface="Noto Sans"/>
                          <a:cs typeface="Noto Sans"/>
                          <a:sym typeface="Noto Sans"/>
                        </a:rPr>
                        <a:t>% Baja California</a:t>
                      </a:r>
                      <a:br>
                        <a:rPr b="1" lang="es-MX" sz="1400" u="none" cap="none" strike="noStrike">
                          <a:latin typeface="Noto Sans"/>
                          <a:ea typeface="Noto Sans"/>
                          <a:cs typeface="Noto Sans"/>
                          <a:sym typeface="Noto Sans"/>
                        </a:rPr>
                      </a:br>
                      <a:r>
                        <a:rPr b="1" lang="es-MX" sz="1400" u="none" cap="none" strike="noStrike">
                          <a:latin typeface="Noto Sans"/>
                          <a:ea typeface="Noto Sans"/>
                          <a:cs typeface="Noto Sans"/>
                          <a:sym typeface="Noto Sans"/>
                        </a:rPr>
                        <a:t>2% Baja California Sur</a:t>
                      </a:r>
                      <a:br>
                        <a:rPr b="1" lang="es-MX" sz="1400" u="none" cap="none" strike="noStrike">
                          <a:latin typeface="Noto Sans"/>
                          <a:ea typeface="Noto Sans"/>
                          <a:cs typeface="Noto Sans"/>
                          <a:sym typeface="Noto Sans"/>
                        </a:rPr>
                      </a:br>
                      <a:r>
                        <a:rPr b="1" lang="es-MX" sz="1400" u="none" cap="none" strike="noStrike">
                          <a:latin typeface="Noto Sans"/>
                          <a:ea typeface="Noto Sans"/>
                          <a:cs typeface="Noto Sans"/>
                          <a:sym typeface="Noto Sans"/>
                        </a:rPr>
                        <a:t>2%Chihuahua</a:t>
                      </a:r>
                      <a:br>
                        <a:rPr b="1" lang="es-MX" sz="1400" u="none" cap="none" strike="noStrike">
                          <a:latin typeface="Noto Sans"/>
                          <a:ea typeface="Noto Sans"/>
                          <a:cs typeface="Noto Sans"/>
                          <a:sym typeface="Noto Sans"/>
                        </a:rPr>
                      </a:br>
                      <a:r>
                        <a:rPr b="1" lang="es-MX" sz="1400" u="none" cap="none" strike="noStrike">
                          <a:latin typeface="Noto Sans"/>
                          <a:ea typeface="Noto Sans"/>
                          <a:cs typeface="Noto Sans"/>
                          <a:sym typeface="Noto Sans"/>
                        </a:rPr>
                        <a:t>3% Sinaloa</a:t>
                      </a:r>
                      <a:br>
                        <a:rPr b="1" lang="es-MX" sz="1400" u="none" cap="none" strike="noStrike">
                          <a:latin typeface="Noto Sans"/>
                          <a:ea typeface="Noto Sans"/>
                          <a:cs typeface="Noto Sans"/>
                          <a:sym typeface="Noto Sans"/>
                        </a:rPr>
                      </a:br>
                      <a:r>
                        <a:rPr b="1" lang="es-MX" sz="1400" u="none" cap="none" strike="noStrike">
                          <a:latin typeface="Noto Sans"/>
                          <a:ea typeface="Noto Sans"/>
                          <a:cs typeface="Noto Sans"/>
                          <a:sym typeface="Noto Sans"/>
                        </a:rPr>
                        <a:t>3%Sonora</a:t>
                      </a:r>
                      <a:endParaRPr sz="1400" u="none" cap="none" strike="noStrike"/>
                    </a:p>
                  </a:txBody>
                  <a:tcPr marT="45725" marB="45725" marR="91450" marL="91450"/>
                </a:tc>
              </a:tr>
              <a:tr h="716025">
                <a:tc>
                  <a:txBody>
                    <a:bodyPr/>
                    <a:lstStyle/>
                    <a:p>
                      <a:pPr indent="-285750" lvl="0" marL="285750" marR="0" rtl="0" algn="l">
                        <a:lnSpc>
                          <a:spcPct val="100000"/>
                        </a:lnSpc>
                        <a:spcBef>
                          <a:spcPts val="0"/>
                        </a:spcBef>
                        <a:spcAft>
                          <a:spcPts val="0"/>
                        </a:spcAft>
                        <a:buClr>
                          <a:srgbClr val="000000"/>
                        </a:buClr>
                        <a:buSzPts val="1800"/>
                        <a:buFont typeface="Arial"/>
                        <a:buChar char="•"/>
                      </a:pPr>
                      <a:r>
                        <a:rPr lang="es-MX" sz="1800" u="none" cap="none" strike="noStrike">
                          <a:latin typeface="Noto Sans"/>
                          <a:ea typeface="Noto Sans"/>
                          <a:cs typeface="Noto Sans"/>
                          <a:sym typeface="Noto Sans"/>
                        </a:rPr>
                        <a:t>Actividades principales de las y los participantes</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s-MX"/>
                        <a:t>48</a:t>
                      </a:r>
                      <a:r>
                        <a:rPr lang="es-MX" sz="1400" u="none" cap="none" strike="noStrike"/>
                        <a:t>%Docente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sz="1400" u="none" cap="none" strike="noStrike"/>
                        <a:t>3</a:t>
                      </a:r>
                      <a:r>
                        <a:rPr lang="es-MX"/>
                        <a:t>2</a:t>
                      </a:r>
                      <a:r>
                        <a:rPr lang="es-MX" sz="1400" u="none" cap="none" strike="noStrike"/>
                        <a:t>%Autoridad EMS</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sz="1400" u="none" cap="none" strike="noStrike"/>
                        <a:t>8%Administrativo </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sz="1400" u="none" cap="none" strike="noStrike"/>
                        <a:t>8%Gubernamental</a:t>
                      </a:r>
                      <a:endParaRPr sz="1400" u="none" cap="none" strike="noStrike"/>
                    </a:p>
                    <a:p>
                      <a:pPr indent="0" lvl="0" marL="0" marR="0" rtl="0" algn="l">
                        <a:lnSpc>
                          <a:spcPct val="100000"/>
                        </a:lnSpc>
                        <a:spcBef>
                          <a:spcPts val="0"/>
                        </a:spcBef>
                        <a:spcAft>
                          <a:spcPts val="0"/>
                        </a:spcAft>
                        <a:buClr>
                          <a:srgbClr val="000000"/>
                        </a:buClr>
                        <a:buSzPts val="1400"/>
                        <a:buFont typeface="Arial"/>
                        <a:buNone/>
                      </a:pPr>
                      <a:r>
                        <a:rPr lang="es-MX" sz="1400" u="none" cap="none" strike="noStrike"/>
                        <a:t>2% Especialista en Educaciòn</a:t>
                      </a:r>
                      <a:endParaRPr sz="1400" u="none" cap="none" strike="noStrike"/>
                    </a:p>
                  </a:txBody>
                  <a:tcPr marT="45725" marB="45725" marR="91450" marL="91450"/>
                </a:tc>
              </a:tr>
            </a:tbl>
          </a:graphicData>
        </a:graphic>
      </p:graphicFrame>
      <p:sp>
        <p:nvSpPr>
          <p:cNvPr id="111" name="Google Shape;111;p12"/>
          <p:cNvSpPr txBox="1"/>
          <p:nvPr/>
        </p:nvSpPr>
        <p:spPr>
          <a:xfrm>
            <a:off x="2777026" y="1443123"/>
            <a:ext cx="6097554" cy="52318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000"/>
              <a:buFont typeface="Arial"/>
              <a:buNone/>
            </a:pPr>
            <a:r>
              <a:rPr b="1" i="0" lang="es-MX" sz="2800" u="none" cap="none" strike="noStrike">
                <a:solidFill>
                  <a:srgbClr val="B7903D"/>
                </a:solidFill>
                <a:latin typeface="Noto Sans"/>
                <a:ea typeface="Noto Sans"/>
                <a:cs typeface="Noto Sans"/>
                <a:sym typeface="Noto Sans"/>
              </a:rPr>
              <a:t>Datos generales</a:t>
            </a:r>
            <a:endParaRPr b="0" i="0" sz="2800" u="none" cap="none" strike="noStrike">
              <a:solidFill>
                <a:srgbClr val="B7903D"/>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2024-12-28T21:44:20Z</dcterms:created>
  <dc:creator>Ximena Pérez Viveros</dc:creator>
</cp:coreProperties>
</file>