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92000"/>
  <p:notesSz cx="6858000" cy="9144000"/>
  <p:embeddedFontLst>
    <p:embeddedFont>
      <p:font typeface="No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4" roundtripDataSignature="AMtx7mjYzHQ4f73e9LBrNIppSAw9QIZQ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B5925AE-6DDE-4076-92C1-9F9C5469AE94}">
  <a:tblStyle styleId="{CB5925AE-6DDE-4076-92C1-9F9C5469AE94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B74E98FF-8F44-414B-A6E4-F9981C3C458E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 b="off" i="off"/>
      <a:tcStyle>
        <a:fill>
          <a:solidFill>
            <a:srgbClr val="E6E6E6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E6E6E6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6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6"/>
          </a:solidFill>
        </a:fill>
      </a:tcStyle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Arial"/>
          <a:ea typeface="Arial"/>
          <a:cs typeface="Arial"/>
        </a:font>
        <a:schemeClr val="dk1"/>
      </a:tcTxStyle>
    </a:seCell>
    <a:swCell>
      <a:tcTxStyle b="on" i="off">
        <a:font>
          <a:latin typeface="Arial"/>
          <a:ea typeface="Arial"/>
          <a:cs typeface="Arial"/>
        </a:font>
        <a:schemeClr val="dk1"/>
      </a:tcTx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6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otoSans-regular.fntdata"/><Relationship Id="rId11" Type="http://schemas.openxmlformats.org/officeDocument/2006/relationships/slide" Target="slides/slide6.xml"/><Relationship Id="rId22" Type="http://schemas.openxmlformats.org/officeDocument/2006/relationships/font" Target="fonts/NotoSans-italic.fntdata"/><Relationship Id="rId10" Type="http://schemas.openxmlformats.org/officeDocument/2006/relationships/slide" Target="slides/slide5.xml"/><Relationship Id="rId21" Type="http://schemas.openxmlformats.org/officeDocument/2006/relationships/font" Target="fonts/NotoSans-bold.fntdata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font" Target="fonts/NotoSans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" name="Google Shape;2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5" name="Google Shape;11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5" name="Google Shape;13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" name="Google Shape;3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" name="Google Shape;4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33239a52a0a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" name="Google Shape;53;g33239a52a0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5" name="Google Shape;6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5" name="Google Shape;7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5" name="Google Shape;8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5" name="Google Shape;95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>
  <p:cSld name="Comparación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7;g3276b439bfa_1_54"/>
          <p:cNvPicPr preferRelativeResize="0"/>
          <p:nvPr/>
        </p:nvPicPr>
        <p:blipFill rotWithShape="1">
          <a:blip r:embed="rId2">
            <a:alphaModFix/>
          </a:blip>
          <a:srcRect b="0" l="29" r="15" t="0"/>
          <a:stretch/>
        </p:blipFill>
        <p:spPr>
          <a:xfrm>
            <a:off x="1589" y="899"/>
            <a:ext cx="12188827" cy="6856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>
  <p:cSld name="Título vertical y texto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g3276b439bfa_1_63"/>
          <p:cNvPicPr preferRelativeResize="0"/>
          <p:nvPr/>
        </p:nvPicPr>
        <p:blipFill rotWithShape="1">
          <a:blip r:embed="rId2">
            <a:alphaModFix/>
          </a:blip>
          <a:srcRect b="19" l="0" r="0" t="19"/>
          <a:stretch/>
        </p:blipFill>
        <p:spPr>
          <a:xfrm>
            <a:off x="0" y="1388"/>
            <a:ext cx="12187064" cy="685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>
  <p:cSld name="Imagen con título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g3276b439bfa_1_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74" y="1785"/>
            <a:ext cx="12188826" cy="6856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>
  <p:cSld name="Solo el título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" y="1388"/>
            <a:ext cx="12189532" cy="6856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>
  <p:cSld name="Encabezado de sección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g3276b439bfa_1_50"/>
          <p:cNvPicPr preferRelativeResize="0"/>
          <p:nvPr/>
        </p:nvPicPr>
        <p:blipFill rotWithShape="1">
          <a:blip r:embed="rId2">
            <a:alphaModFix/>
          </a:blip>
          <a:srcRect b="0" l="29" r="15" t="0"/>
          <a:stretch/>
        </p:blipFill>
        <p:spPr>
          <a:xfrm>
            <a:off x="3175" y="1785"/>
            <a:ext cx="12188827" cy="6856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3276b439bfa_1_56"/>
          <p:cNvSpPr txBox="1"/>
          <p:nvPr/>
        </p:nvSpPr>
        <p:spPr>
          <a:xfrm>
            <a:off x="620110" y="2133600"/>
            <a:ext cx="18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g3276b439bfa_1_56"/>
          <p:cNvPicPr preferRelativeResize="0"/>
          <p:nvPr/>
        </p:nvPicPr>
        <p:blipFill rotWithShape="1">
          <a:blip r:embed="rId2">
            <a:alphaModFix/>
          </a:blip>
          <a:srcRect b="0" l="29" r="15" t="0"/>
          <a:stretch/>
        </p:blipFill>
        <p:spPr>
          <a:xfrm>
            <a:off x="1589" y="899"/>
            <a:ext cx="12188827" cy="6856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>
  <p:cSld name="Contenido con título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g3276b439bfa_1_6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" y="0"/>
            <a:ext cx="12263102" cy="690078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3276b439bfa_1_69"/>
          <p:cNvSpPr/>
          <p:nvPr/>
        </p:nvSpPr>
        <p:spPr>
          <a:xfrm>
            <a:off x="9009888" y="3523553"/>
            <a:ext cx="2783100" cy="2548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b="0" i="0" lang="es-MX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RECUADRO PARA TRADUCCIÓN DE SEÑAS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g3276b439bfa_1_69"/>
          <p:cNvSpPr txBox="1"/>
          <p:nvPr/>
        </p:nvSpPr>
        <p:spPr>
          <a:xfrm>
            <a:off x="9680252" y="3853526"/>
            <a:ext cx="14955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42145"/>
              </a:buClr>
              <a:buSzPts val="1351"/>
              <a:buFont typeface="Calibri"/>
              <a:buNone/>
            </a:pPr>
            <a:r>
              <a:rPr b="0" i="0" lang="es-MX" sz="1351" u="none" cap="none" strike="noStrike">
                <a:solidFill>
                  <a:srgbClr val="A42145"/>
                </a:solidFill>
                <a:latin typeface="Calibri"/>
                <a:ea typeface="Calibri"/>
                <a:cs typeface="Calibri"/>
                <a:sym typeface="Calibri"/>
              </a:rPr>
              <a:t>(BORRAR)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seño personalizado">
  <p:cSld name="4_Diseño personalizado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g3276b439bfa_1_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388"/>
            <a:ext cx="12189533" cy="6856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2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3"/>
          <p:cNvCxnSpPr/>
          <p:nvPr/>
        </p:nvCxnSpPr>
        <p:spPr>
          <a:xfrm flipH="1" rot="10800000">
            <a:off x="2485050" y="3411669"/>
            <a:ext cx="7221900" cy="45600"/>
          </a:xfrm>
          <a:prstGeom prst="straightConnector1">
            <a:avLst/>
          </a:prstGeom>
          <a:noFill/>
          <a:ln cap="flat" cmpd="sng" w="38100">
            <a:solidFill>
              <a:srgbClr val="B7903D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" name="Google Shape;30;p3"/>
          <p:cNvSpPr txBox="1"/>
          <p:nvPr/>
        </p:nvSpPr>
        <p:spPr>
          <a:xfrm>
            <a:off x="1524000" y="3566711"/>
            <a:ext cx="9144000" cy="3817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7903D"/>
              </a:buClr>
              <a:buSzPts val="2800"/>
              <a:buFont typeface="Arial"/>
              <a:buNone/>
            </a:pPr>
            <a:r>
              <a:rPr b="0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3 de marzo de 2025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n que contiene Logotipo&#10;&#10;Descripción generada automáticamente" id="31" name="Google Shape;3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67076" y="460912"/>
            <a:ext cx="4257849" cy="8734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botella, firmar, alimentos, gente&#10;&#10;El contenido generado por IA puede ser incorrecto." id="32" name="Google Shape;32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7698" y="1825738"/>
            <a:ext cx="7516605" cy="145005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33" name="Google Shape;33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00053" y="4084318"/>
            <a:ext cx="3391895" cy="2458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13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108" name="Google Shape;108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109" name="Google Shape;109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0" name="Google Shape;110;p13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11" name="Google Shape;111;p13"/>
          <p:cNvGraphicFramePr/>
          <p:nvPr/>
        </p:nvGraphicFramePr>
        <p:xfrm>
          <a:off x="1112667" y="20822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{B74E98FF-8F44-414B-A6E4-F9981C3C458E}</a:tableStyleId>
              </a:tblPr>
              <a:tblGrid>
                <a:gridCol w="6981350"/>
                <a:gridCol w="3365025"/>
              </a:tblGrid>
              <a:tr h="5236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s-MX" sz="2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s-MX" sz="2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1016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Nivel de importancia de las características que deben considerarse para garantizar el acceso a educación media superior</a:t>
                      </a:r>
                      <a:endParaRPr b="0" i="0" sz="2600" u="none" cap="none" strike="noStrike">
                        <a:solidFill>
                          <a:schemeClr val="dk1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20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3.30% Todas y todos los alumnos que concluyan la secundaria deben tener un lugar en bachillerato.</a:t>
                      </a:r>
                      <a:endParaRPr sz="20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</a:tr>
              <a:tr h="1016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0" i="0" lang="es-MX" sz="20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La educación media superior (bachillerato/preparatoria) es fundamental para el desarrollo personal y profesional en México</a:t>
                      </a:r>
                      <a:endParaRPr sz="20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s-MX" sz="2000"/>
                        <a:t>Completamente de acuerdo 86%</a:t>
                      </a:r>
                      <a:endParaRPr sz="2000" u="none" cap="none" strike="noStrike"/>
                    </a:p>
                  </a:txBody>
                  <a:tcPr marT="45725" marB="45725" marR="91450" marL="91450"/>
                </a:tc>
              </a:tr>
              <a:tr h="70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0" i="0" lang="es-MX" sz="20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Principales problemas para acceder al bachillerato/preparatoria</a:t>
                      </a:r>
                      <a:endParaRPr sz="20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s-MX" sz="20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Necesidad de trabajar en lugar de estudiar 41%</a:t>
                      </a:r>
                      <a:endParaRPr sz="20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12" name="Google Shape;112;p13"/>
          <p:cNvSpPr txBox="1"/>
          <p:nvPr/>
        </p:nvSpPr>
        <p:spPr>
          <a:xfrm>
            <a:off x="2102217" y="1443131"/>
            <a:ext cx="713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Calibri"/>
                <a:ea typeface="Calibri"/>
                <a:cs typeface="Calibri"/>
                <a:sym typeface="Calibri"/>
              </a:rPr>
              <a:t>Importancia de la Educación Media Superior </a:t>
            </a:r>
            <a:endParaRPr b="1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oogle Shape;117;p14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118" name="Google Shape;118;p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119" name="Google Shape;119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0" name="Google Shape;120;p14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1" name="Google Shape;121;p14"/>
          <p:cNvGraphicFramePr/>
          <p:nvPr/>
        </p:nvGraphicFramePr>
        <p:xfrm>
          <a:off x="1025525" y="299550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{B74E98FF-8F44-414B-A6E4-F9981C3C458E}</a:tableStyleId>
              </a:tblPr>
              <a:tblGrid>
                <a:gridCol w="6672225"/>
                <a:gridCol w="3216025"/>
              </a:tblGrid>
              <a:tr h="521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20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20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20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20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73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i="0" lang="es-MX" sz="20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Aspectos que consideran más importantes para una buena educación media superior.</a:t>
                      </a:r>
                      <a:endParaRPr sz="20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2000"/>
                        <a:t>Docentes bien capacitados 72%</a:t>
                      </a:r>
                      <a:endParaRPr sz="20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22" name="Google Shape;122;p14"/>
          <p:cNvSpPr txBox="1"/>
          <p:nvPr/>
        </p:nvSpPr>
        <p:spPr>
          <a:xfrm>
            <a:off x="1839094" y="1864920"/>
            <a:ext cx="7611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Calibri"/>
                <a:ea typeface="Calibri"/>
                <a:cs typeface="Calibri"/>
                <a:sym typeface="Calibri"/>
              </a:rPr>
              <a:t>Excelencia y Perfil de la Educación Media Superior </a:t>
            </a:r>
            <a:endParaRPr b="1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15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128" name="Google Shape;128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129" name="Google Shape;129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0" name="Google Shape;130;p15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31" name="Google Shape;131;p15"/>
          <p:cNvGraphicFramePr/>
          <p:nvPr/>
        </p:nvGraphicFramePr>
        <p:xfrm>
          <a:off x="1000124" y="218270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{B74E98FF-8F44-414B-A6E4-F9981C3C458E}</a:tableStyleId>
              </a:tblPr>
              <a:tblGrid>
                <a:gridCol w="6691225"/>
                <a:gridCol w="3225175"/>
              </a:tblGrid>
              <a:tr h="558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9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9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9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9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112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i="0" lang="es-MX" sz="19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La modalidad educativa en bachillerato/preparatoria que consideran que presenta más </a:t>
                      </a:r>
                      <a:r>
                        <a:rPr b="1" i="0" lang="es-MX" sz="19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ventajas</a:t>
                      </a:r>
                      <a:r>
                        <a:rPr b="0" i="0" lang="es-MX" sz="19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, de acuerdo con las necesidades de las personas en la comunidad</a:t>
                      </a:r>
                      <a:endParaRPr sz="19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62</a:t>
                      </a:r>
                      <a:r>
                        <a:rPr lang="es-MX" sz="1900" u="none" cap="none" strike="noStrike"/>
                        <a:t>%presencial  </a:t>
                      </a:r>
                      <a:endParaRPr sz="1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7% línea </a:t>
                      </a:r>
                      <a:endParaRPr sz="19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22</a:t>
                      </a:r>
                      <a:r>
                        <a:rPr lang="es-MX" sz="1900" u="none" cap="none" strike="noStrike"/>
                        <a:t>%mixta</a:t>
                      </a:r>
                      <a:endParaRPr sz="1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6</a:t>
                      </a:r>
                      <a:r>
                        <a:rPr lang="es-MX" sz="1900" u="none" cap="none" strike="noStrike"/>
                        <a:t>%dual</a:t>
                      </a:r>
                      <a:endParaRPr sz="1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2</a:t>
                      </a:r>
                      <a:r>
                        <a:rPr lang="es-MX" sz="1900" u="none" cap="none" strike="noStrike"/>
                        <a:t>% abierta</a:t>
                      </a:r>
                      <a:endParaRPr sz="1900" u="none" cap="none" strike="noStrike"/>
                    </a:p>
                  </a:txBody>
                  <a:tcPr marT="45725" marB="45725" marR="91450" marL="91450"/>
                </a:tc>
              </a:tr>
              <a:tr h="112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9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La modalidad educativa en (bachillerato/preparatoria) que consideran que presenta más </a:t>
                      </a:r>
                      <a:r>
                        <a:rPr b="1" lang="es-MX" sz="19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desventajas</a:t>
                      </a:r>
                      <a:r>
                        <a:rPr lang="es-MX" sz="19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, de acuerdo con las necesidades de las personas en la comunidad</a:t>
                      </a:r>
                      <a:endParaRPr sz="19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42</a:t>
                      </a:r>
                      <a:r>
                        <a:rPr lang="es-MX" sz="1900" u="none" cap="none" strike="noStrike"/>
                        <a:t>% en línea</a:t>
                      </a:r>
                      <a:endParaRPr sz="1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32</a:t>
                      </a:r>
                      <a:r>
                        <a:rPr lang="es-MX" sz="1900" u="none" cap="none" strike="noStrike"/>
                        <a:t>% abierta </a:t>
                      </a:r>
                      <a:endParaRPr sz="1900" u="none" cap="none" strike="noStrike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9% presencial</a:t>
                      </a:r>
                      <a:endParaRPr sz="19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900"/>
                        <a:t>11</a:t>
                      </a:r>
                      <a:r>
                        <a:rPr lang="es-MX" sz="1900" u="none" cap="none" strike="noStrike"/>
                        <a:t>% dual</a:t>
                      </a:r>
                      <a:endParaRPr sz="19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32" name="Google Shape;132;p15"/>
          <p:cNvSpPr txBox="1"/>
          <p:nvPr/>
        </p:nvSpPr>
        <p:spPr>
          <a:xfrm>
            <a:off x="1800994" y="1521782"/>
            <a:ext cx="7611282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Calibri"/>
                <a:ea typeface="Calibri"/>
                <a:cs typeface="Calibri"/>
                <a:sym typeface="Calibri"/>
              </a:rPr>
              <a:t>Modalidades y Accesibilidad</a:t>
            </a:r>
            <a:endParaRPr b="1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16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138" name="Google Shape;138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139" name="Google Shape;139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0" name="Google Shape;140;p16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41" name="Google Shape;141;p16"/>
          <p:cNvGraphicFramePr/>
          <p:nvPr/>
        </p:nvGraphicFramePr>
        <p:xfrm>
          <a:off x="407422" y="230924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{B74E98FF-8F44-414B-A6E4-F9981C3C458E}</a:tableStyleId>
              </a:tblPr>
              <a:tblGrid>
                <a:gridCol w="7681725"/>
                <a:gridCol w="3702625"/>
              </a:tblGrid>
              <a:tr h="5872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5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5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5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5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759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Necesidad de tener una ley específica que regule y fortalezca la educación media superior (bachillerato/preparatoria) en México</a:t>
                      </a:r>
                      <a:endParaRPr sz="15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86</a:t>
                      </a:r>
                      <a:r>
                        <a:rPr lang="es-MX" sz="1500" u="none" cap="none" strike="noStrike"/>
                        <a:t>% </a:t>
                      </a:r>
                      <a:r>
                        <a:rPr lang="es-MX" sz="1500"/>
                        <a:t>Sí</a:t>
                      </a:r>
                      <a:endParaRPr sz="15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8% No</a:t>
                      </a:r>
                      <a:endParaRPr sz="15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14% No estoy seguro (a)</a:t>
                      </a:r>
                      <a:endParaRPr sz="1500"/>
                    </a:p>
                  </a:txBody>
                  <a:tcPr marT="45725" marB="45725" marR="91450" marL="91450"/>
                </a:tc>
              </a:tr>
              <a:tr h="90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La Educación Media Superior (bachillerato/preparatoria) esté unificada a través de un mismo programa académico y curricular llamado Marco Curricular Común de la Educación Media Superior</a:t>
                      </a:r>
                      <a:endParaRPr sz="15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36</a:t>
                      </a:r>
                      <a:r>
                        <a:rPr lang="es-MX" sz="1500" u="none" cap="none" strike="noStrike"/>
                        <a:t>% Completamente de acuerdo</a:t>
                      </a:r>
                      <a:endParaRPr sz="15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31% De acuerdo</a:t>
                      </a:r>
                      <a:endParaRPr sz="15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24% Desacuerdo</a:t>
                      </a:r>
                      <a:endParaRPr sz="15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10% Completamente desacuerdo</a:t>
                      </a:r>
                      <a:endParaRPr sz="1500"/>
                    </a:p>
                  </a:txBody>
                  <a:tcPr marT="45725" marB="45725" marR="91450" marL="91450"/>
                </a:tc>
              </a:tr>
              <a:tr h="1183475">
                <a:tc>
                  <a:txBody>
                    <a:bodyPr/>
                    <a:lstStyle/>
                    <a:p>
                      <a:pPr indent="-292100" lvl="0" marL="292100" marR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MX" sz="15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¿Piensas que una ley debería garantizar que los estudiantes puedan</a:t>
                      </a:r>
                      <a:r>
                        <a:rPr lang="es-MX" sz="15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</a:t>
                      </a:r>
                      <a:r>
                        <a:rPr lang="es-MX" sz="15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acceder, en cualquier momento de su u trayectoria educativa, a las diferentes modalidades educativas según sus necesidades (presencial, en línea o a distancia, mixta, dual)?</a:t>
                      </a:r>
                      <a:endParaRPr sz="15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45</a:t>
                      </a:r>
                      <a:r>
                        <a:rPr lang="es-MX" sz="1500" u="none" cap="none" strike="noStrike"/>
                        <a:t>% Sí, es indispensable</a:t>
                      </a:r>
                      <a:endParaRPr sz="15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37% Sí, es deseable</a:t>
                      </a:r>
                      <a:endParaRPr sz="15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12% No es necesario</a:t>
                      </a:r>
                      <a:endParaRPr sz="15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500"/>
                        <a:t>6% No estoy seguro</a:t>
                      </a:r>
                      <a:endParaRPr sz="15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42" name="Google Shape;142;p16"/>
          <p:cNvSpPr txBox="1"/>
          <p:nvPr/>
        </p:nvSpPr>
        <p:spPr>
          <a:xfrm>
            <a:off x="732951" y="1223297"/>
            <a:ext cx="9022079" cy="954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Calibri"/>
                <a:ea typeface="Calibri"/>
                <a:cs typeface="Calibri"/>
                <a:sym typeface="Calibri"/>
              </a:rPr>
              <a:t>Necesidad de contar con una Ley de Educación Media Superior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 txBox="1"/>
          <p:nvPr/>
        </p:nvSpPr>
        <p:spPr>
          <a:xfrm>
            <a:off x="1048820" y="2746543"/>
            <a:ext cx="10126800" cy="56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00"/>
              <a:buFont typeface="Arial"/>
              <a:buNone/>
            </a:pPr>
            <a:r>
              <a:rPr b="1" i="0" lang="es-MX" sz="4800" u="none" cap="none" strike="noStrike">
                <a:solidFill>
                  <a:srgbClr val="EDD899"/>
                </a:solidFill>
                <a:latin typeface="Noto Sans"/>
                <a:ea typeface="Noto Sans"/>
                <a:cs typeface="Noto Sans"/>
                <a:sym typeface="Noto Sans"/>
              </a:rPr>
              <a:t>GRACIAS</a:t>
            </a:r>
            <a:endParaRPr b="1" i="0" sz="4800" u="none" cap="none" strike="noStrike">
              <a:solidFill>
                <a:srgbClr val="EDD8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agen que contiene Logotipo&#10;&#10;El contenido generado por IA puede ser incorrecto." id="148" name="Google Shape;14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787" y="5928852"/>
            <a:ext cx="2875766" cy="58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3235350" y="2034103"/>
            <a:ext cx="5721300" cy="206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152E"/>
              </a:buClr>
              <a:buSzPts val="4400"/>
              <a:buFont typeface="Montserrat SemiBold"/>
              <a:buNone/>
            </a:pPr>
            <a:r>
              <a:rPr b="1" i="0" lang="es-MX" sz="3600" u="none" cap="none" strike="noStrike">
                <a:solidFill>
                  <a:srgbClr val="691932"/>
                </a:solidFill>
                <a:latin typeface="Noto Sans"/>
                <a:ea typeface="Noto Sans"/>
                <a:cs typeface="Noto Sans"/>
                <a:sym typeface="Noto Sans"/>
              </a:rPr>
              <a:t>Relatoría </a:t>
            </a:r>
            <a:br>
              <a:rPr b="1" i="0" lang="es-MX" sz="3600" u="none" cap="none" strike="noStrike">
                <a:solidFill>
                  <a:srgbClr val="691932"/>
                </a:solidFill>
                <a:latin typeface="Noto Sans"/>
                <a:ea typeface="Noto Sans"/>
                <a:cs typeface="Noto Sans"/>
                <a:sym typeface="Noto Sans"/>
              </a:rPr>
            </a:br>
            <a:r>
              <a:rPr b="1" i="0" lang="es-MX" sz="3600" u="none" cap="none" strike="noStrike">
                <a:solidFill>
                  <a:srgbClr val="691932"/>
                </a:solidFill>
                <a:latin typeface="Noto Sans"/>
                <a:ea typeface="Noto Sans"/>
                <a:cs typeface="Noto Sans"/>
                <a:sym typeface="Noto Sans"/>
              </a:rPr>
              <a:t>Foro Metropolitana</a:t>
            </a:r>
            <a:endParaRPr b="1" i="0" sz="3600" u="none" cap="none" strike="noStrike">
              <a:solidFill>
                <a:srgbClr val="691932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cxnSp>
        <p:nvCxnSpPr>
          <p:cNvPr id="39" name="Google Shape;39;p6"/>
          <p:cNvCxnSpPr/>
          <p:nvPr/>
        </p:nvCxnSpPr>
        <p:spPr>
          <a:xfrm>
            <a:off x="3309417" y="4233230"/>
            <a:ext cx="5573166" cy="0"/>
          </a:xfrm>
          <a:prstGeom prst="straightConnector1">
            <a:avLst/>
          </a:prstGeom>
          <a:noFill/>
          <a:ln cap="flat" cmpd="sng" w="38100">
            <a:solidFill>
              <a:srgbClr val="B7903D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Imagen que contiene Logotipo&#10;&#10;Descripción generada automáticamente" id="40" name="Google Shape;4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74058" y="936824"/>
            <a:ext cx="3843884" cy="788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/>
        </p:nvSpPr>
        <p:spPr>
          <a:xfrm>
            <a:off x="615045" y="433642"/>
            <a:ext cx="6097554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Generales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8"/>
          <p:cNvSpPr txBox="1"/>
          <p:nvPr/>
        </p:nvSpPr>
        <p:spPr>
          <a:xfrm>
            <a:off x="732951" y="1206186"/>
            <a:ext cx="6097554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Subtítulo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" name="Google Shape;47;p8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48" name="Google Shape;48;p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49" name="Google Shape;49;p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" name="Google Shape;50;p8"/>
          <p:cNvSpPr txBox="1"/>
          <p:nvPr/>
        </p:nvSpPr>
        <p:spPr>
          <a:xfrm>
            <a:off x="931456" y="2207545"/>
            <a:ext cx="107811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Sede: Instituto Politécnico Nacional</a:t>
            </a:r>
            <a:endParaRPr b="1" i="0" sz="24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Estado participante: Ciudad de México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Número total de asistentes: 1,120</a:t>
            </a:r>
            <a:endParaRPr b="1" i="0" sz="24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Google Shape;55;g33239a52a0a_0_0"/>
          <p:cNvGraphicFramePr/>
          <p:nvPr/>
        </p:nvGraphicFramePr>
        <p:xfrm>
          <a:off x="790275" y="400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{CB5925AE-6DDE-4076-92C1-9F9C5469AE94}</a:tableStyleId>
              </a:tblPr>
              <a:tblGrid>
                <a:gridCol w="1728275"/>
                <a:gridCol w="1937675"/>
                <a:gridCol w="1955075"/>
                <a:gridCol w="1507400"/>
                <a:gridCol w="1914350"/>
                <a:gridCol w="18330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Dirección General </a:t>
                      </a:r>
                      <a:endParaRPr b="1"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es-MX" sz="1400" u="none" cap="none" strike="noStrike">
                          <a:solidFill>
                            <a:srgbClr val="000000"/>
                          </a:solidFill>
                        </a:rPr>
                        <a:t>Subsecretaría de Educación, Ciencia, Tecnología e Innovación de la Ciudad de México</a:t>
                      </a:r>
                      <a:endParaRPr b="1"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es-MX" sz="1400" u="none" cap="none" strike="noStrike">
                          <a:solidFill>
                            <a:srgbClr val="000000"/>
                          </a:solidFill>
                        </a:rPr>
                        <a:t>Director General de Bachillerato</a:t>
                      </a:r>
                      <a:endParaRPr b="1"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es-MX" sz="1400" u="none" cap="none" strike="noStrike">
                          <a:solidFill>
                            <a:srgbClr val="000000"/>
                          </a:solidFill>
                        </a:rPr>
                        <a:t>Director General de Educación Tecnológica Agropecuaria y Ciencias del Mar</a:t>
                      </a:r>
                      <a:r>
                        <a:rPr i="0" lang="es-MX" sz="1400" u="none" cap="none" strike="noStrike">
                          <a:solidFill>
                            <a:srgbClr val="000000"/>
                          </a:solidFill>
                        </a:rPr>
                        <a:t> 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i="0" lang="es-MX" sz="1400" u="none" cap="none" strike="noStrike">
                          <a:solidFill>
                            <a:srgbClr val="000000"/>
                          </a:solidFill>
                        </a:rPr>
                        <a:t>Escuela Nacional Colegio de Ciencias y Humanidades UNAM</a:t>
                      </a:r>
                      <a:endParaRPr b="1"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s-MX"/>
                        <a:t>Instituto </a:t>
                      </a:r>
                      <a:r>
                        <a:rPr b="1" lang="es-MX"/>
                        <a:t>Politécnico</a:t>
                      </a:r>
                      <a:r>
                        <a:rPr b="1" lang="es-MX"/>
                        <a:t> Nacional (Medio superior)</a:t>
                      </a:r>
                      <a:endParaRPr b="1"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630 mil estudiantes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Eficiencia Terminal del 74.40%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20, 754 Bachillerato en Línea</a:t>
                      </a:r>
                      <a:endParaRPr sz="1200">
                        <a:solidFill>
                          <a:schemeClr val="dk1"/>
                        </a:solidFill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32,051 Instituto de Educación Media Superior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35% de la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matrícula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de la EMS a nivel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nacional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210,100 estudiantes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56,699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matrícula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73,444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alumnos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8.31&amp; abandono escolar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34% </a:t>
                      </a:r>
                      <a:r>
                        <a:rPr lang="es-MX" sz="120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abandono escolar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40% abandono escolar,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Ampliación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de la cobertura y mejoramiento de la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infraestructura, </a:t>
                      </a:r>
                      <a:r>
                        <a:rPr lang="es-MX" sz="120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mejorar la calidad de las servicios educativos.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Acreditación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de Bachillerato del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Examen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Único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o con el Proceso Modular.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Bajo rendimiento escolar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Contexto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Económico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No se cumple la expectativa sobre lo que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aprenden.,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Fortalecer la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formación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y el apoyo continuo a los docentes.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Mayor cobertura en los espacios educativos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Fortalecer el Programa Benito Juárez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Garantizar la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Educación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Media Superior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Infraestructura y equipamiento actualizados a las necesidades actuales.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68,880 inscritos en un programa de becas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56" name="Google Shape;56;g33239a52a0a_0_0"/>
          <p:cNvSpPr txBox="1"/>
          <p:nvPr/>
        </p:nvSpPr>
        <p:spPr>
          <a:xfrm rot="-5400000">
            <a:off x="-1970025" y="2724400"/>
            <a:ext cx="5113200" cy="7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s-MX" sz="2600" u="none" cap="none" strike="noStrik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CONTEXTO POR SUBSISTEMA</a:t>
            </a:r>
            <a:endParaRPr b="1" i="0" sz="26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2"/>
          <p:cNvGraphicFramePr/>
          <p:nvPr/>
        </p:nvGraphicFramePr>
        <p:xfrm>
          <a:off x="1702199" y="801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{CB5925AE-6DDE-4076-92C1-9F9C5469AE94}</a:tableStyleId>
              </a:tblPr>
              <a:tblGrid>
                <a:gridCol w="1772825"/>
                <a:gridCol w="1937675"/>
                <a:gridCol w="1955075"/>
                <a:gridCol w="1507400"/>
                <a:gridCol w="19143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es-MX" sz="1400" u="none" cap="none" strike="noStrike">
                          <a:solidFill>
                            <a:srgbClr val="000000"/>
                          </a:solidFill>
                        </a:rPr>
                        <a:t>Colegio de Bachilleres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s-MX" sz="12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Dirección General de Bachillerato Tecnológico de Educación y Promoción Deportiva (DGBTED)</a:t>
                      </a:r>
                      <a:endParaRPr b="1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s-MX" sz="12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Centro de Enseñanza Técnica Industrial</a:t>
                      </a:r>
                      <a:endParaRPr b="1"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s-MX" sz="12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CONALEP</a:t>
                      </a:r>
                      <a:endParaRPr b="1"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b="1" lang="es-MX"/>
                        <a:t>Escuela Nacional Preparatoria de la UNAM</a:t>
                      </a:r>
                      <a:endParaRPr b="1"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89,751 alumnos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1,326 alumnos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7,611 alumnos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324,335 alumnos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16.37% de abandono escolar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4.44% abandono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escolar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15% de abandono escolar 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14,5, abandono escolar en los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últimos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4 años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7% Abandono escolar 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Tercera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opción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institucional para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cursar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bachillerato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Tres tipos de servicios, con residencia (24hrs), sin residencia (12hrs) y servicio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regular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.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Ofrecen el servicio de nivel superior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313 planteles en la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república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mexicana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Modelo educativo de formación integral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Disminución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del 7% de abandono escolar 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Siete planteles en la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república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mexicana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Bachillerato con el grado de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Tecnólogo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(Nivel 4) 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Implementación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del modelo dual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Fortalecer al egresado para el nivel superior</a:t>
                      </a:r>
                      <a:endParaRPr sz="12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2" name="Google Shape;62;p2"/>
          <p:cNvSpPr txBox="1"/>
          <p:nvPr/>
        </p:nvSpPr>
        <p:spPr>
          <a:xfrm rot="-5400000">
            <a:off x="-2122484" y="2724342"/>
            <a:ext cx="5113317" cy="7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s-MX" sz="2600" u="none" cap="none" strike="noStrik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CONTEXTO POR SUBSISTEMA</a:t>
            </a:r>
            <a:endParaRPr b="1" i="0" sz="26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/>
        </p:nvSpPr>
        <p:spPr>
          <a:xfrm>
            <a:off x="801271" y="982012"/>
            <a:ext cx="6097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Eje: Perfil de Formación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8" name="Google Shape;68;p1"/>
          <p:cNvGrpSpPr/>
          <p:nvPr/>
        </p:nvGrpSpPr>
        <p:grpSpPr>
          <a:xfrm>
            <a:off x="8874580" y="313151"/>
            <a:ext cx="2838015" cy="1129972"/>
            <a:chOff x="8874580" y="313151"/>
            <a:chExt cx="2838015" cy="1129972"/>
          </a:xfrm>
        </p:grpSpPr>
        <p:pic>
          <p:nvPicPr>
            <p:cNvPr descr="Texto&#10;&#10;El contenido generado por IA puede ser incorrecto." id="69" name="Google Shape;69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5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70" name="Google Shape;70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5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1" name="Google Shape;71;p1"/>
          <p:cNvSpPr txBox="1"/>
          <p:nvPr/>
        </p:nvSpPr>
        <p:spPr>
          <a:xfrm>
            <a:off x="672476" y="196522"/>
            <a:ext cx="6097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Propuestas destacadas en el Foro Regional Noroeste</a:t>
            </a:r>
            <a:endParaRPr b="0" i="0" sz="24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"/>
          <p:cNvSpPr txBox="1"/>
          <p:nvPr/>
        </p:nvSpPr>
        <p:spPr>
          <a:xfrm>
            <a:off x="969225" y="2100675"/>
            <a:ext cx="10989000" cy="24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Fortalecer el Programa de Becas Benito Juárez</a:t>
            </a:r>
            <a:endParaRPr sz="1600"/>
          </a:p>
          <a:p>
            <a:pPr indent="-2984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Formación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docente para el desarrollo y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aplicación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estrategias de aula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alineada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al MCCEMS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Mejora de condiciones laborales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2984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Programas Institucionales, para disminuir la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deserción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escolar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Asesorías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académicas, programas de atención psicológica y de salud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Fortalecer valores cívico y patrióticos, el cuidado del medio ambiente y el respeto a la diversidad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Trabajo por proyectos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Revalorización del modelos CONALEP con visión humanista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"/>
          <p:cNvSpPr txBox="1"/>
          <p:nvPr/>
        </p:nvSpPr>
        <p:spPr>
          <a:xfrm>
            <a:off x="602446" y="954337"/>
            <a:ext cx="6097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Eje: Modalidades educativas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8" name="Google Shape;78;p7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79" name="Google Shape;79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80" name="Google Shape;80;p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1" name="Google Shape;81;p7"/>
          <p:cNvSpPr txBox="1"/>
          <p:nvPr/>
        </p:nvSpPr>
        <p:spPr>
          <a:xfrm>
            <a:off x="495176" y="123322"/>
            <a:ext cx="6097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Propuestas destacadas en el Foro Regional Noroeste</a:t>
            </a:r>
            <a:endParaRPr b="0" i="0" sz="24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7"/>
          <p:cNvSpPr txBox="1"/>
          <p:nvPr/>
        </p:nvSpPr>
        <p:spPr>
          <a:xfrm>
            <a:off x="140850" y="1711350"/>
            <a:ext cx="119103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Formación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extracurricular para la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integración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en mercados laborales</a:t>
            </a:r>
            <a:endParaRPr/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80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Educación centrada en el cuidado de agua, la sostenibilidad y el respeto a nuestros pueblos originarios</a:t>
            </a:r>
            <a:endParaRPr/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Reforzamiento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la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comunicación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con el entorno familiar y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promoción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la vida saludable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Planes de estudio en presencial y a distancia 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Capacitación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del personal con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perspectiva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adolescentes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, juventudes y cultura de paz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Fortalecer la Modalidad Dual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Agenda con aliados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estratégicos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(subsistemas educativos,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sociedad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civil, iniciativa privada)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1"/>
          <p:cNvSpPr txBox="1"/>
          <p:nvPr/>
        </p:nvSpPr>
        <p:spPr>
          <a:xfrm>
            <a:off x="540621" y="914712"/>
            <a:ext cx="6097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6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Eje: Gobernanza del Sistema</a:t>
            </a:r>
            <a:endParaRPr b="0" i="0" sz="26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8" name="Google Shape;88;p11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89" name="Google Shape;89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90" name="Google Shape;90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1" name="Google Shape;91;p11"/>
          <p:cNvSpPr txBox="1"/>
          <p:nvPr/>
        </p:nvSpPr>
        <p:spPr>
          <a:xfrm>
            <a:off x="540626" y="83697"/>
            <a:ext cx="6097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Propuestas destacadas en el Foro Regional Noroeste</a:t>
            </a:r>
            <a:endParaRPr b="0" i="0" sz="23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1"/>
          <p:cNvSpPr txBox="1"/>
          <p:nvPr/>
        </p:nvSpPr>
        <p:spPr>
          <a:xfrm>
            <a:off x="540620" y="1711350"/>
            <a:ext cx="115104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Transversalidad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la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Educación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inclusiva</a:t>
            </a:r>
            <a:endParaRPr/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Consolidación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un Sistema Nacional de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Planeación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la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Educación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Media Superior</a:t>
            </a:r>
            <a:endParaRPr/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Participación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la comunidad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educativa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, mediante consultas estudiantiles para la toma de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decisiones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institucionales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Articulación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la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educación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media y superior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Espacios sin violencia y abiertos al desarrollo social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Dignificación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Docente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12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98" name="Google Shape;98;p1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99" name="Google Shape;99;p1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0" name="Google Shape;100;p12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01" name="Google Shape;101;p12"/>
          <p:cNvGraphicFramePr/>
          <p:nvPr/>
        </p:nvGraphicFramePr>
        <p:xfrm>
          <a:off x="1876425" y="196630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{B74E98FF-8F44-414B-A6E4-F9981C3C458E}</a:tableStyleId>
              </a:tblPr>
              <a:tblGrid>
                <a:gridCol w="6556075"/>
                <a:gridCol w="3069575"/>
              </a:tblGrid>
              <a:tr h="707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677325"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Número de participantes: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1120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1095600"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Actividades principales de las y los participantes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49% </a:t>
                      </a:r>
                      <a:r>
                        <a:rPr lang="es-MX" sz="1400" u="none" cap="none" strike="noStrike"/>
                        <a:t>Docente 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23% Autoridad de EMS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14% </a:t>
                      </a:r>
                      <a:r>
                        <a:rPr lang="es-MX" sz="1400" u="none" cap="none" strike="noStrike"/>
                        <a:t>Administrativo 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4% </a:t>
                      </a:r>
                      <a:r>
                        <a:rPr lang="es-MX" sz="1400" u="none" cap="none" strike="noStrike"/>
                        <a:t>Gubernamental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4% </a:t>
                      </a:r>
                      <a:r>
                        <a:rPr lang="es-MX" sz="1400" u="none" cap="none" strike="noStrike"/>
                        <a:t>Especialista en Educación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1% Trabajador Autónomo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02" name="Google Shape;102;p12"/>
          <p:cNvSpPr txBox="1"/>
          <p:nvPr/>
        </p:nvSpPr>
        <p:spPr>
          <a:xfrm>
            <a:off x="2777026" y="1443123"/>
            <a:ext cx="6097554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Datos generales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2024-12-28T21:44:20Z</dcterms:created>
  <dc:creator>Ximena Pérez Viveros</dc:creator>
</cp:coreProperties>
</file>