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12192000"/>
  <p:notesSz cx="6858000" cy="9144000"/>
  <p:embeddedFontLst>
    <p:embeddedFont>
      <p:font typeface="Noto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gLjXDwfjf9aIahrxi4EsvC/gN0+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B163E48-0E95-4D26-AB0D-BFA95DA1CA38}">
  <a:tblStyle styleId="{6B163E48-0E95-4D26-AB0D-BFA95DA1CA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3127891-3070-4FDE-95D3-897AA08D1A5E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000000">
                  <a:alpha val="0"/>
                </a:srgbClr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chemeClr val="lt1"/>
          </a:solidFill>
        </a:fill>
      </a:tcStyle>
    </a:wholeTbl>
    <a:band1H>
      <a:tcTxStyle b="off" i="off"/>
      <a:tcStyle>
        <a:fill>
          <a:solidFill>
            <a:srgbClr val="E6E6E6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E6E6E6"/>
          </a:solidFill>
        </a:fill>
      </a:tcStyle>
    </a:band1V>
    <a:band2V>
      <a:tcTxStyle b="off" i="off"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6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6"/>
          </a:solidFill>
        </a:fill>
      </a:tcStyle>
    </a:firstCol>
    <a:lastRow>
      <a:tcTxStyle b="on" i="off"/>
      <a:tcStyle>
        <a:tcBdr>
          <a:top>
            <a:ln cap="flat" cmpd="sng" w="508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</a:seCell>
    <a:swCell>
      <a:tcTxStyle b="on" i="off">
        <a:font>
          <a:latin typeface="Arial"/>
          <a:ea typeface="Arial"/>
          <a:cs typeface="Arial"/>
        </a:font>
        <a:schemeClr val="dk1"/>
      </a:tcTx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6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otoSans-bold.fntdata"/><Relationship Id="rId11" Type="http://schemas.openxmlformats.org/officeDocument/2006/relationships/slide" Target="slides/slide6.xml"/><Relationship Id="rId22" Type="http://schemas.openxmlformats.org/officeDocument/2006/relationships/font" Target="fonts/NotoSans-boldItalic.fntdata"/><Relationship Id="rId10" Type="http://schemas.openxmlformats.org/officeDocument/2006/relationships/slide" Target="slides/slide5.xml"/><Relationship Id="rId21" Type="http://schemas.openxmlformats.org/officeDocument/2006/relationships/font" Target="fonts/NotoSans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NotoSans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7" name="Google Shape;27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9" name="Google Shape;10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9" name="Google Shape;119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9" name="Google Shape;129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6" name="Google Shape;3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43" name="Google Shape;4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33239a52a0a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" name="Google Shape;53;g33239a52a0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9" name="Google Shape;6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79" name="Google Shape;79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ción">
  <p:cSld name="Comparación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7;g3276b439bfa_1_54"/>
          <p:cNvPicPr preferRelativeResize="0"/>
          <p:nvPr/>
        </p:nvPicPr>
        <p:blipFill rotWithShape="1">
          <a:blip r:embed="rId2">
            <a:alphaModFix/>
          </a:blip>
          <a:srcRect b="0" l="29" r="16" t="0"/>
          <a:stretch/>
        </p:blipFill>
        <p:spPr>
          <a:xfrm>
            <a:off x="1589" y="899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vertical y texto">
  <p:cSld name="Título vertical y texto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g3276b439bfa_1_63"/>
          <p:cNvPicPr preferRelativeResize="0"/>
          <p:nvPr/>
        </p:nvPicPr>
        <p:blipFill rotWithShape="1">
          <a:blip r:embed="rId2">
            <a:alphaModFix/>
          </a:blip>
          <a:srcRect b="19" l="0" r="0" t="19"/>
          <a:stretch/>
        </p:blipFill>
        <p:spPr>
          <a:xfrm>
            <a:off x="0" y="1388"/>
            <a:ext cx="12187064" cy="6855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n con título">
  <p:cSld name="Imagen con título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11;g3276b439bfa_1_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74" y="1785"/>
            <a:ext cx="12188826" cy="6856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lo el título">
  <p:cSld name="Solo el título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" y="1388"/>
            <a:ext cx="12189532" cy="685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cabezado de sección">
  <p:cSld name="Encabezado de sección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g3276b439bfa_1_50"/>
          <p:cNvPicPr preferRelativeResize="0"/>
          <p:nvPr/>
        </p:nvPicPr>
        <p:blipFill rotWithShape="1">
          <a:blip r:embed="rId2">
            <a:alphaModFix/>
          </a:blip>
          <a:srcRect b="0" l="29" r="16" t="0"/>
          <a:stretch/>
        </p:blipFill>
        <p:spPr>
          <a:xfrm>
            <a:off x="3175" y="1785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a de título">
  <p:cSld name="Diapositiva de título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3276b439bfa_1_56"/>
          <p:cNvSpPr txBox="1"/>
          <p:nvPr/>
        </p:nvSpPr>
        <p:spPr>
          <a:xfrm>
            <a:off x="620110" y="2133600"/>
            <a:ext cx="184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g3276b439bfa_1_56"/>
          <p:cNvPicPr preferRelativeResize="0"/>
          <p:nvPr/>
        </p:nvPicPr>
        <p:blipFill rotWithShape="1">
          <a:blip r:embed="rId2">
            <a:alphaModFix/>
          </a:blip>
          <a:srcRect b="0" l="29" r="16" t="0"/>
          <a:stretch/>
        </p:blipFill>
        <p:spPr>
          <a:xfrm>
            <a:off x="1589" y="899"/>
            <a:ext cx="12188827" cy="68562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ido con título">
  <p:cSld name="Contenido con título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g3276b439bfa_1_6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466" y="0"/>
            <a:ext cx="12263102" cy="690078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g3276b439bfa_1_69"/>
          <p:cNvSpPr/>
          <p:nvPr/>
        </p:nvSpPr>
        <p:spPr>
          <a:xfrm>
            <a:off x="9009888" y="3523553"/>
            <a:ext cx="2783100" cy="25482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r>
              <a:rPr b="0" i="0" lang="es-MX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RECUADRO PARA TRADUCCIÓN DE SEÑAS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" name="Google Shape;22;g3276b439bfa_1_69"/>
          <p:cNvSpPr txBox="1"/>
          <p:nvPr/>
        </p:nvSpPr>
        <p:spPr>
          <a:xfrm>
            <a:off x="9680252" y="3853526"/>
            <a:ext cx="1495500" cy="3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A42145"/>
              </a:buClr>
              <a:buSzPts val="1351"/>
              <a:buFont typeface="Calibri"/>
              <a:buNone/>
            </a:pPr>
            <a:r>
              <a:rPr b="0" i="0" lang="es-MX" sz="1351" u="none" cap="none" strike="noStrike">
                <a:solidFill>
                  <a:srgbClr val="A42145"/>
                </a:solidFill>
                <a:latin typeface="Calibri"/>
                <a:ea typeface="Calibri"/>
                <a:cs typeface="Calibri"/>
                <a:sym typeface="Calibri"/>
              </a:rPr>
              <a:t>(BORRAR)</a:t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seño personalizado">
  <p:cSld name="4_Diseño personalizado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g3276b439bfa_1_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388"/>
            <a:ext cx="12189533" cy="68566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1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Relationship Id="rId4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3"/>
          <p:cNvCxnSpPr/>
          <p:nvPr/>
        </p:nvCxnSpPr>
        <p:spPr>
          <a:xfrm flipH="1" rot="10800000">
            <a:off x="2485050" y="3411669"/>
            <a:ext cx="7221900" cy="45600"/>
          </a:xfrm>
          <a:prstGeom prst="straightConnector1">
            <a:avLst/>
          </a:prstGeom>
          <a:noFill/>
          <a:ln cap="flat" cmpd="sng" w="38100">
            <a:solidFill>
              <a:srgbClr val="B7903D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0" name="Google Shape;30;p3"/>
          <p:cNvSpPr txBox="1"/>
          <p:nvPr/>
        </p:nvSpPr>
        <p:spPr>
          <a:xfrm>
            <a:off x="1524000" y="3566711"/>
            <a:ext cx="9144000" cy="3817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B7903D"/>
              </a:buClr>
              <a:buSzPts val="2800"/>
              <a:buFont typeface="Arial"/>
              <a:buNone/>
            </a:pPr>
            <a:r>
              <a:rPr b="0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2</a:t>
            </a:r>
            <a:r>
              <a:rPr lang="es-MX" sz="2800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7</a:t>
            </a:r>
            <a:r>
              <a:rPr b="0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 de febrero de 2025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0800" lvl="0" marL="2286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Imagen que contiene Logotipo&#10;&#10;Descripción generada automáticamente" id="31" name="Google Shape;31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67076" y="460912"/>
            <a:ext cx="4257849" cy="8734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botella, firmar, alimentos, gente&#10;&#10;El contenido generado por IA puede ser incorrecto." id="32" name="Google Shape;32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337698" y="1825738"/>
            <a:ext cx="7516605" cy="145005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cono&#10;&#10;El contenido generado por IA puede ser incorrecto." id="33" name="Google Shape;33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00053" y="4084318"/>
            <a:ext cx="3391895" cy="2458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4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12" name="Google Shape;112;p14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13" name="Google Shape;113;p14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4" name="Google Shape;114;p14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15" name="Google Shape;115;p14"/>
          <p:cNvGraphicFramePr/>
          <p:nvPr/>
        </p:nvGraphicFramePr>
        <p:xfrm>
          <a:off x="1025525" y="29955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{93127891-3070-4FDE-95D3-897AA08D1A5E}</a:tableStyleId>
              </a:tblPr>
              <a:tblGrid>
                <a:gridCol w="6672225"/>
                <a:gridCol w="3216025"/>
              </a:tblGrid>
              <a:tr h="5210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738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i="0" lang="es-MX" sz="16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Aspectos que consideran más importantes para una buena educación media superior.</a:t>
                      </a:r>
                      <a:endParaRPr sz="16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/>
                        <a:t>42% </a:t>
                      </a:r>
                      <a:r>
                        <a:rPr lang="es-MX" sz="1600"/>
                        <a:t>infraestructura </a:t>
                      </a:r>
                      <a:endParaRPr sz="16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/>
                        <a:t>31% Docentes bien capacitados</a:t>
                      </a:r>
                      <a:endParaRPr sz="16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/>
                        <a:t>12% Planes y programas de estudio</a:t>
                      </a:r>
                      <a:endParaRPr sz="1600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/>
                        <a:t>12% apoyo emocional y orientación vocacional</a:t>
                      </a:r>
                      <a:endParaRPr sz="16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16" name="Google Shape;116;p14"/>
          <p:cNvSpPr txBox="1"/>
          <p:nvPr/>
        </p:nvSpPr>
        <p:spPr>
          <a:xfrm>
            <a:off x="1839094" y="1864920"/>
            <a:ext cx="7611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Excelencia y Perfil de la Educación Media Superior 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oogle Shape;121;p15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22" name="Google Shape;122;p1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23" name="Google Shape;123;p15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24" name="Google Shape;124;p15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25" name="Google Shape;125;p15"/>
          <p:cNvGraphicFramePr/>
          <p:nvPr/>
        </p:nvGraphicFramePr>
        <p:xfrm>
          <a:off x="1000124" y="21827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{93127891-3070-4FDE-95D3-897AA08D1A5E}</a:tableStyleId>
              </a:tblPr>
              <a:tblGrid>
                <a:gridCol w="6691225"/>
                <a:gridCol w="3225175"/>
              </a:tblGrid>
              <a:tr h="558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112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b="0" i="0" lang="es-MX" sz="16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modalidad educativa en bachillerato/preparatoria que consideran que presenta más </a:t>
                      </a:r>
                      <a:r>
                        <a:rPr b="1" i="0" lang="es-MX" sz="16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ventajas</a:t>
                      </a:r>
                      <a:r>
                        <a:rPr b="0" i="0" lang="es-MX" sz="1600" u="none" cap="none" strike="noStrike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de acuerdo con las necesidades de las personas en la comunidad</a:t>
                      </a:r>
                      <a:endParaRPr sz="18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70</a:t>
                      </a:r>
                      <a:r>
                        <a:rPr lang="es-MX" sz="1400" u="none" cap="none" strike="noStrike"/>
                        <a:t>%presencial 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18</a:t>
                      </a:r>
                      <a:r>
                        <a:rPr lang="es-MX" sz="1400" u="none" cap="none" strike="noStrike"/>
                        <a:t>%mixta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8</a:t>
                      </a:r>
                      <a:r>
                        <a:rPr lang="es-MX" sz="1400" u="none" cap="none" strike="noStrike"/>
                        <a:t>%dual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3% en línea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</a:t>
                      </a:r>
                      <a:r>
                        <a:rPr lang="es-MX" sz="1400" u="none" cap="none" strike="noStrike"/>
                        <a:t>% abierta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112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s-MX" sz="16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modalidad educativa en (bachillerato/preparatoria) que consideran que presenta más </a:t>
                      </a:r>
                      <a:r>
                        <a:rPr b="1" lang="es-MX" sz="16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desventajas</a:t>
                      </a:r>
                      <a:r>
                        <a:rPr lang="es-MX" sz="16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de acuerdo con las necesidades de las personas en la comunidad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41</a:t>
                      </a:r>
                      <a:r>
                        <a:rPr lang="es-MX" sz="1400" u="none" cap="none" strike="noStrike"/>
                        <a:t>% en línea</a:t>
                      </a:r>
                      <a:endParaRPr sz="1400" u="none" cap="none" strike="noStrike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17% presencial</a:t>
                      </a:r>
                      <a:endParaRPr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19</a:t>
                      </a:r>
                      <a:r>
                        <a:rPr lang="es-MX" sz="1400" u="none" cap="none" strike="noStrike"/>
                        <a:t>% abierta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14</a:t>
                      </a:r>
                      <a:r>
                        <a:rPr lang="es-MX" sz="1400" u="none" cap="none" strike="noStrike"/>
                        <a:t>% dual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9% mixta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26" name="Google Shape;126;p15"/>
          <p:cNvSpPr txBox="1"/>
          <p:nvPr/>
        </p:nvSpPr>
        <p:spPr>
          <a:xfrm>
            <a:off x="1800994" y="1521782"/>
            <a:ext cx="7611282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Modalidades y Accesibilidad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oogle Shape;131;p16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32" name="Google Shape;132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33" name="Google Shape;133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4" name="Google Shape;134;p16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35" name="Google Shape;135;p16"/>
          <p:cNvGraphicFramePr/>
          <p:nvPr/>
        </p:nvGraphicFramePr>
        <p:xfrm>
          <a:off x="328247" y="220237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{93127891-3070-4FDE-95D3-897AA08D1A5E}</a:tableStyleId>
              </a:tblPr>
              <a:tblGrid>
                <a:gridCol w="7681725"/>
                <a:gridCol w="3702625"/>
              </a:tblGrid>
              <a:tr h="5872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759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4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Necesidad de tener una ley específica que regule y fortalezca la educación media superior (bachillerato/preparatoria) en México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85% si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5% no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10% no estoy seguro(a)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9017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 sz="14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Educación Media Superior (bachillerato/preparatoria) esté unificada a través de un mismo programa académico y curricular llamado Marco Curricular Común de la Educación Media Superior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52% totalmente de acuerdo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37% de acuerdo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8% en desacuerdo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3% totalmente en desacuerdo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45725" marB="45725" marR="91450" marL="91450"/>
                </a:tc>
              </a:tr>
              <a:tr h="1183475">
                <a:tc>
                  <a:txBody>
                    <a:bodyPr/>
                    <a:lstStyle/>
                    <a:p>
                      <a:pPr indent="-292100" lvl="0" marL="292100" rtl="0"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¿Piensas que una ley debería garantizar que los estudiantes puedan acceder, en cualquier momento de su u trayectoria educativa, a las diferentes modalidades educativas según sus necesidades (presencial, en línea o a distancia, mixta, dual)?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68% si, es indispensable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28% si, es deseable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3% no es necesario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/>
                        <a:t>3% no estoy segura(o) 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36" name="Google Shape;136;p16"/>
          <p:cNvSpPr txBox="1"/>
          <p:nvPr/>
        </p:nvSpPr>
        <p:spPr>
          <a:xfrm>
            <a:off x="732951" y="1223297"/>
            <a:ext cx="9022079" cy="9540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Necesidad de contar con una Ley de Educación Media Superior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"/>
          <p:cNvSpPr txBox="1"/>
          <p:nvPr/>
        </p:nvSpPr>
        <p:spPr>
          <a:xfrm>
            <a:off x="1048820" y="2746543"/>
            <a:ext cx="10126800" cy="56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200"/>
              <a:buFont typeface="Arial"/>
              <a:buNone/>
            </a:pPr>
            <a:r>
              <a:rPr b="1" i="0" lang="es-MX" sz="4800" u="none" cap="none" strike="noStrike">
                <a:solidFill>
                  <a:srgbClr val="EDD899"/>
                </a:solidFill>
                <a:latin typeface="Noto Sans"/>
                <a:ea typeface="Noto Sans"/>
                <a:cs typeface="Noto Sans"/>
                <a:sym typeface="Noto Sans"/>
              </a:rPr>
              <a:t>GRACIAS</a:t>
            </a:r>
            <a:endParaRPr b="1" i="0" sz="4800" u="none" cap="none" strike="noStrike">
              <a:solidFill>
                <a:srgbClr val="EDD89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Imagen que contiene Logotipo&#10;&#10;El contenido generado por IA puede ser incorrecto." id="142" name="Google Shape;14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787" y="5928852"/>
            <a:ext cx="2875766" cy="589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/>
          <p:nvPr>
            <p:ph type="title"/>
          </p:nvPr>
        </p:nvSpPr>
        <p:spPr>
          <a:xfrm>
            <a:off x="3235350" y="2034103"/>
            <a:ext cx="5721300" cy="2067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E152E"/>
              </a:buClr>
              <a:buSzPts val="4400"/>
              <a:buFont typeface="Montserrat SemiBold"/>
              <a:buNone/>
            </a:pPr>
            <a: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  <a:t>Relatoría </a:t>
            </a:r>
            <a:b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</a:br>
            <a:r>
              <a:rPr b="1" i="0" lang="es-MX" sz="3600" u="none" cap="none" strike="noStrike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  <a:t>Foro </a:t>
            </a:r>
            <a:r>
              <a:rPr b="1" lang="es-MX" sz="3600">
                <a:solidFill>
                  <a:srgbClr val="691932"/>
                </a:solidFill>
                <a:latin typeface="Noto Sans"/>
                <a:ea typeface="Noto Sans"/>
                <a:cs typeface="Noto Sans"/>
                <a:sym typeface="Noto Sans"/>
              </a:rPr>
              <a:t>Centro Occidente</a:t>
            </a:r>
            <a:endParaRPr b="1" i="0" sz="3600" u="none" cap="none" strike="noStrike">
              <a:solidFill>
                <a:srgbClr val="691932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  <p:cxnSp>
        <p:nvCxnSpPr>
          <p:cNvPr id="39" name="Google Shape;39;p6"/>
          <p:cNvCxnSpPr/>
          <p:nvPr/>
        </p:nvCxnSpPr>
        <p:spPr>
          <a:xfrm>
            <a:off x="3309417" y="4233230"/>
            <a:ext cx="5573166" cy="0"/>
          </a:xfrm>
          <a:prstGeom prst="straightConnector1">
            <a:avLst/>
          </a:prstGeom>
          <a:noFill/>
          <a:ln cap="flat" cmpd="sng" w="38100">
            <a:solidFill>
              <a:srgbClr val="B7903D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Imagen que contiene Logotipo&#10;&#10;Descripción generada automáticamente" id="40" name="Google Shape;40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74058" y="936824"/>
            <a:ext cx="3843884" cy="7884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/>
        </p:nvSpPr>
        <p:spPr>
          <a:xfrm>
            <a:off x="615045" y="433642"/>
            <a:ext cx="6097554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Generales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8"/>
          <p:cNvSpPr txBox="1"/>
          <p:nvPr/>
        </p:nvSpPr>
        <p:spPr>
          <a:xfrm>
            <a:off x="732951" y="1206186"/>
            <a:ext cx="6097554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Subtítulo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7" name="Google Shape;47;p8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48" name="Google Shape;48;p8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49" name="Google Shape;49;p8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" name="Google Shape;50;p8"/>
          <p:cNvSpPr txBox="1"/>
          <p:nvPr/>
        </p:nvSpPr>
        <p:spPr>
          <a:xfrm>
            <a:off x="931456" y="2207545"/>
            <a:ext cx="10781100" cy="26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Sede: Instituto Tecnol</a:t>
            </a:r>
            <a:r>
              <a:rPr b="1" lang="es-MX" sz="2400">
                <a:latin typeface="Noto Sans"/>
                <a:ea typeface="Noto Sans"/>
                <a:cs typeface="Noto Sans"/>
                <a:sym typeface="Noto Sans"/>
              </a:rPr>
              <a:t>ógico de Morelia </a:t>
            </a:r>
            <a:endParaRPr b="1" sz="2400"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sz="2400"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Estados participantes: </a:t>
            </a:r>
            <a:r>
              <a:rPr b="1" lang="es-MX" sz="2400">
                <a:latin typeface="Noto Sans"/>
                <a:ea typeface="Noto Sans"/>
                <a:cs typeface="Noto Sans"/>
                <a:sym typeface="Noto Sans"/>
              </a:rPr>
              <a:t>Aguascalientes, Colima, Guanajuato, Jalisco, Michoacán y Nayarit.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000000"/>
                </a:solidFill>
                <a:latin typeface="Noto Sans"/>
                <a:ea typeface="Noto Sans"/>
                <a:cs typeface="Noto Sans"/>
                <a:sym typeface="Noto Sans"/>
              </a:rPr>
              <a:t>Número total de asistentes: </a:t>
            </a:r>
            <a:r>
              <a:rPr b="1" lang="es-MX" sz="2400">
                <a:latin typeface="Noto Sans"/>
                <a:ea typeface="Noto Sans"/>
                <a:cs typeface="Noto Sans"/>
                <a:sym typeface="Noto Sans"/>
              </a:rPr>
              <a:t>1400 personas</a:t>
            </a:r>
            <a:endParaRPr b="1" i="0" sz="24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rgbClr val="000000"/>
              </a:solidFill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" name="Google Shape;55;g33239a52a0a_0_0"/>
          <p:cNvGraphicFramePr/>
          <p:nvPr/>
        </p:nvGraphicFramePr>
        <p:xfrm>
          <a:off x="790275" y="400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{6B163E48-0E95-4D26-AB0D-BFA95DA1CA38}</a:tableStyleId>
              </a:tblPr>
              <a:tblGrid>
                <a:gridCol w="1728275"/>
                <a:gridCol w="1937675"/>
                <a:gridCol w="1955075"/>
                <a:gridCol w="1507400"/>
                <a:gridCol w="1914350"/>
                <a:gridCol w="1833000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Michoacán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Aguascalientes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Guanajuato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Colima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Jalisco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Nayarit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173 mil estudiantes (36 mil en incorporadas).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Aumentar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matrícula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Aspiración de bachillerato universal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255 mil alumnos públicos. 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Bachillerato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tecnológico es clave. Reto cobertura  85%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32 mil estudiantes (con particulares). 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345 mil (con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particulares. Fuerza de la UdeG (casi 190 mil). Examen único de ingreso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55 mil estudiantes (con privados)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Desafiliación aproximadamente debajo de 5%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9.6%, mayor en hombres. Causas académicas/personales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12.2%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9.4%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12.8%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10.7%, mayor en hombres, tma académico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Cerrar brecha de habilidades, fortalecer idiomas, educación híbrida, capacitación docente, evaluación de aprendizajes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Desarrollar habilidades del Siglo XXI, </a:t>
                      </a: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Aprovechamiento tecnológico. Ley desde actores educativos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Modelos educativos, </a:t>
                      </a: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v</a:t>
                      </a:r>
                      <a:r>
                        <a:rPr lang="es-MX" sz="1200">
                          <a:solidFill>
                            <a:schemeClr val="dk1"/>
                          </a:solidFill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ocación, formación integral, liderazgo en plantel, STEM, certificación competencias, mejores mentorías, uso de TIC, modelo dual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Despliegue del MCC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Fideicomiso para equipamiento e infraestructura, formación continua docente, HSE, evaluación de aprendizajes,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bilingüismo,modelo dual, reto STEM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Seguimiento de egresados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Mejorar equipamiento, cumplir normas, actualizar oferta pertinente, más planteles/municipio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Capacitación docente, respetar identidad de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subsistemas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gobernanza colaborativa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Más planteles, formación docente, vinculación tipos educativos, con el sector productivo, laguna servicio social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Formación continua docente, evaluar valor de los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aprendizajes, acceso a TIC, reto de portabilidad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Infraestructura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, revalorizar magisterio, renovar enseñanza, impulso al talento, TIC, sistema tecnológico EMS/ES, abandono, laboratorios  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Expectativa de género, acoso, HSE,tutoría, </a:t>
                      </a:r>
                      <a:r>
                        <a:rPr lang="es-MX" sz="1200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participación jóvenes, seguimiento al abandono, mejorar mecanismo de ingreso a EMS, formación docente, perfil de ingreso, orientación vocacional</a:t>
                      </a:r>
                      <a:endParaRPr sz="1200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56" name="Google Shape;56;g33239a52a0a_0_0"/>
          <p:cNvSpPr txBox="1"/>
          <p:nvPr/>
        </p:nvSpPr>
        <p:spPr>
          <a:xfrm rot="-5400000">
            <a:off x="-1600875" y="3245950"/>
            <a:ext cx="4070100" cy="7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MX" sz="2600">
                <a:latin typeface="Noto Sans"/>
                <a:ea typeface="Noto Sans"/>
                <a:cs typeface="Noto Sans"/>
                <a:sym typeface="Noto Sans"/>
              </a:rPr>
              <a:t>CONTEXTO REGIONAL</a:t>
            </a:r>
            <a:endParaRPr b="1" sz="26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"/>
          <p:cNvSpPr txBox="1"/>
          <p:nvPr/>
        </p:nvSpPr>
        <p:spPr>
          <a:xfrm>
            <a:off x="801271" y="982012"/>
            <a:ext cx="6097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Perfil de Formación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1"/>
          <p:cNvGrpSpPr/>
          <p:nvPr/>
        </p:nvGrpSpPr>
        <p:grpSpPr>
          <a:xfrm>
            <a:off x="8874580" y="313151"/>
            <a:ext cx="2838015" cy="1129972"/>
            <a:chOff x="8874580" y="313151"/>
            <a:chExt cx="2838015" cy="1129972"/>
          </a:xfrm>
        </p:grpSpPr>
        <p:pic>
          <p:nvPicPr>
            <p:cNvPr descr="Texto&#10;&#10;El contenido generado por IA puede ser incorrecto." id="63" name="Google Shape;63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5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64" name="Google Shape;64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5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5" name="Google Shape;65;p1"/>
          <p:cNvSpPr txBox="1"/>
          <p:nvPr/>
        </p:nvSpPr>
        <p:spPr>
          <a:xfrm>
            <a:off x="672476" y="196522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4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"/>
          <p:cNvSpPr txBox="1"/>
          <p:nvPr/>
        </p:nvSpPr>
        <p:spPr>
          <a:xfrm>
            <a:off x="922550" y="1680800"/>
            <a:ext cx="10989000" cy="3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EMS tiene valor por sí misma, no solo como proceso 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propedéutico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. Mejorar el aprovechamiento </a:t>
            </a:r>
            <a:r>
              <a:rPr lang="es-MX" sz="1600">
                <a:solidFill>
                  <a:schemeClr val="dk1"/>
                </a:solidFill>
                <a:latin typeface="Noto Sans"/>
                <a:ea typeface="Noto Sans"/>
                <a:cs typeface="Noto Sans"/>
                <a:sym typeface="Noto Sans"/>
              </a:rPr>
              <a:t>por el estudiantado 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de 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los avances en la ciencia de procesos cognitivos y emocionales. Ampliar conocimiento del cuerpo docente de estos aspectos y la sinergia con TIC e interacciones en convivencia escolar. Incorporar contenidos de neuroeducación en la EMS. 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Incorporar la cultura de paz e impulso a la convivencia en las comunidades escolares para enfrentar situaciones de violencia.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Mejorar los métodos de enseñanza con sustento en avances de neurociencia.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Promover ambientes escolares propicios para los aprendizajes.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Impulsar prácticas de enseñanza con estudiantes en el centro con habilidades blandas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Impulso al desarrollo del cuerpo docente en desarrollo de HSE 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Ampliar departamentos de psico-pédagogía en las escuelas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Reconocimiento de la participación en formación 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continua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 por el cuerpo docente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Propiciar el equilibrio entre la formación tecnológica y humanística. Impulsar contenidos de ética e inteligencia emocional en la EMS.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/>
        </p:nvSpPr>
        <p:spPr>
          <a:xfrm>
            <a:off x="602446" y="954337"/>
            <a:ext cx="60975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Modalidades educativas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" name="Google Shape;72;p7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73" name="Google Shape;73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74" name="Google Shape;74;p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5" name="Google Shape;75;p7"/>
          <p:cNvSpPr txBox="1"/>
          <p:nvPr/>
        </p:nvSpPr>
        <p:spPr>
          <a:xfrm>
            <a:off x="495176" y="123322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4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7"/>
          <p:cNvSpPr txBox="1"/>
          <p:nvPr/>
        </p:nvSpPr>
        <p:spPr>
          <a:xfrm>
            <a:off x="140850" y="1711350"/>
            <a:ext cx="11910300" cy="32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Reconocer la importancia de la flexibilidad, un adecuado e innovador uso de tecnología y el bienestar socioemocional en la EMS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Establecer formas en que se organiza y ofrece la EMS que atienda a las necesidades, intereses y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contextos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juventud, considerando la diversificación como un aspecto de justicia social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Fortalecer el modelo “abierto”, que es clave para enfrentar el rezago educativo, actualizando su operatividad, sus contenidos y sus normas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Impulsar la flexibilidad normativa para los modelos educativos, reduciendo rigideces que frena la participación y permanencia del estudiantado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Impulsar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cooperación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la EMS con el sector productivo para reducir el rezago educativo de personas adultas mediante modelos pertinentes y que se articulen con las 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características</a:t>
            </a: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 de los espacios de trabajo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  <a:p>
            <a:pPr indent="-3048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"/>
              <a:buChar char="•"/>
            </a:pPr>
            <a:r>
              <a:rPr lang="es-MX" sz="1800">
                <a:latin typeface="Noto Sans"/>
                <a:ea typeface="Noto Sans"/>
                <a:cs typeface="Noto Sans"/>
                <a:sym typeface="Noto Sans"/>
              </a:rPr>
              <a:t>Fortalecer la oferta de la modalidad mixta en la EMS,  preservando su flexibilidad y adaptabilidad</a:t>
            </a:r>
            <a:endParaRPr sz="18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/>
        </p:nvSpPr>
        <p:spPr>
          <a:xfrm>
            <a:off x="540621" y="914712"/>
            <a:ext cx="6097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6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Eje: Gobernanza del Sistema</a:t>
            </a:r>
            <a:endParaRPr b="0" i="0" sz="26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2" name="Google Shape;82;p11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83" name="Google Shape;83;p1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84" name="Google Shape;84;p1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" name="Google Shape;85;p11"/>
          <p:cNvSpPr txBox="1"/>
          <p:nvPr/>
        </p:nvSpPr>
        <p:spPr>
          <a:xfrm>
            <a:off x="540626" y="83697"/>
            <a:ext cx="6097500" cy="8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24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Propuestas destacadas en el Foro Regional Noroeste</a:t>
            </a:r>
            <a:endParaRPr b="0" i="0" sz="23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1"/>
          <p:cNvSpPr txBox="1"/>
          <p:nvPr/>
        </p:nvSpPr>
        <p:spPr>
          <a:xfrm>
            <a:off x="481650" y="1538350"/>
            <a:ext cx="11228700" cy="31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t/>
            </a:r>
            <a:endParaRPr b="0" i="0" sz="7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Considerar y priorizar adecuados servicios y el 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equipamiento</a:t>
            </a: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 básico, así como el sostenimiento de los centros escolares, incluidos laboratorios, con la concurrencia de recursos de los niveles de gobierno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Impulsar el equipamiento de TIC en los planteles de EMS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Impulsar espacios comunes de la EMS para favorecer la colaboración y solidaridad entre las comunidades escolares 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Impulsar Instancias de Participación de la EMS para establecer un espacio de impulso a la reflexión compartida y gobernanza con representación de todos los agentes involucrados en este tipo educativo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Buscar aprendizajes comunes en los currículo, respetando la flexibilidad y diversidad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Impulsar flexibilidad en los criterios para otorgar RVOE asociados a la pertinencia para responder a los cambios en el mundo del trabajo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Establecer espacios permanentes de consulta con el cuerpo docente y con las madres y padres de familia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  <a:p>
            <a:pPr indent="-2921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Noto Sans"/>
              <a:buChar char="•"/>
            </a:pPr>
            <a:r>
              <a:rPr lang="es-MX" sz="1600">
                <a:latin typeface="Noto Sans"/>
                <a:ea typeface="Noto Sans"/>
                <a:cs typeface="Noto Sans"/>
                <a:sym typeface="Noto Sans"/>
              </a:rPr>
              <a:t>Desarrollar mecanismos que favorezcan y respalden el trabajo docente en academias</a:t>
            </a:r>
            <a:endParaRPr sz="1600">
              <a:latin typeface="Noto Sans"/>
              <a:ea typeface="Noto Sans"/>
              <a:cs typeface="Noto Sans"/>
              <a:sym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Google Shape;91;p12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92" name="Google Shape;92;p1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93" name="Google Shape;93;p1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94" name="Google Shape;94;p12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95" name="Google Shape;95;p12"/>
          <p:cNvGraphicFramePr/>
          <p:nvPr/>
        </p:nvGraphicFramePr>
        <p:xfrm>
          <a:off x="1876425" y="196630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{93127891-3070-4FDE-95D3-897AA08D1A5E}</a:tableStyleId>
              </a:tblPr>
              <a:tblGrid>
                <a:gridCol w="6556075"/>
                <a:gridCol w="3069575"/>
              </a:tblGrid>
              <a:tr h="7072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677325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Número de participantes: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426 participantes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1297450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Participación por Estados </a:t>
                      </a:r>
                      <a:endParaRPr sz="1800" u="none" cap="none" strike="noStrike"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1% Aguascalientes</a:t>
                      </a:r>
                      <a:b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</a:b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1% Colima</a:t>
                      </a:r>
                      <a:b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</a:b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5% Guanajuato</a:t>
                      </a:r>
                      <a:b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</a:b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85% Michoacán</a:t>
                      </a:r>
                      <a:b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</a:b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6% Jalisco</a:t>
                      </a:r>
                      <a:b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</a:b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1% </a:t>
                      </a:r>
                      <a:r>
                        <a:rPr b="1"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Nayarit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</a:tr>
              <a:tr h="1095600">
                <a:tc>
                  <a:txBody>
                    <a:bodyPr/>
                    <a:lstStyle/>
                    <a:p>
                      <a:pPr indent="-285750" lvl="0" marL="2857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s-MX" sz="1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Actividades principales de las y los participantes</a:t>
                      </a:r>
                      <a:endParaRPr sz="14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38</a:t>
                      </a:r>
                      <a:r>
                        <a:rPr lang="es-MX" sz="1400" u="none" cap="none" strike="noStrike"/>
                        <a:t>%Docente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24</a:t>
                      </a:r>
                      <a:r>
                        <a:rPr lang="es-MX" sz="1400" u="none" cap="none" strike="noStrike"/>
                        <a:t>%Autoridad EMS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28%</a:t>
                      </a:r>
                      <a:r>
                        <a:rPr lang="es-MX" sz="1400" u="none" cap="none" strike="noStrike"/>
                        <a:t>Administrativo 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5</a:t>
                      </a:r>
                      <a:r>
                        <a:rPr lang="es-MX" sz="1400" u="none" cap="none" strike="noStrike"/>
                        <a:t>%Gubernamental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</a:t>
                      </a:r>
                      <a:r>
                        <a:rPr lang="es-MX" sz="1400" u="none" cap="none" strike="noStrike"/>
                        <a:t>% Especialista en Educaciòn</a:t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s-MX"/>
                        <a:t>2% Sindicato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6" name="Google Shape;96;p12"/>
          <p:cNvSpPr txBox="1"/>
          <p:nvPr/>
        </p:nvSpPr>
        <p:spPr>
          <a:xfrm>
            <a:off x="2777026" y="1443123"/>
            <a:ext cx="6097554" cy="5231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Noto Sans"/>
                <a:ea typeface="Noto Sans"/>
                <a:cs typeface="Noto Sans"/>
                <a:sym typeface="Noto Sans"/>
              </a:rPr>
              <a:t>Datos generales</a:t>
            </a:r>
            <a:endParaRPr b="0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oogle Shape;101;p13"/>
          <p:cNvGrpSpPr/>
          <p:nvPr/>
        </p:nvGrpSpPr>
        <p:grpSpPr>
          <a:xfrm>
            <a:off x="8874580" y="313151"/>
            <a:ext cx="2838014" cy="1129972"/>
            <a:chOff x="8874580" y="313151"/>
            <a:chExt cx="2838014" cy="1129972"/>
          </a:xfrm>
        </p:grpSpPr>
        <p:pic>
          <p:nvPicPr>
            <p:cNvPr descr="Texto&#10;&#10;El contenido generado por IA puede ser incorrecto." id="102" name="Google Shape;102;p13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128125" y="1007436"/>
              <a:ext cx="2330924" cy="4356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Imagen que contiene Logotipo&#10;&#10;Descripción generada automáticamente" id="103" name="Google Shape;103;p1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874580" y="313151"/>
              <a:ext cx="2838014" cy="58215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4" name="Google Shape;104;p13"/>
          <p:cNvSpPr txBox="1"/>
          <p:nvPr/>
        </p:nvSpPr>
        <p:spPr>
          <a:xfrm>
            <a:off x="732951" y="672772"/>
            <a:ext cx="7355972" cy="584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s-MX" sz="3200" u="none" cap="none" strike="noStrike">
                <a:solidFill>
                  <a:srgbClr val="1E5B4F"/>
                </a:solidFill>
                <a:latin typeface="Noto Sans"/>
                <a:ea typeface="Noto Sans"/>
                <a:cs typeface="Noto Sans"/>
                <a:sym typeface="Noto Sans"/>
              </a:rPr>
              <a:t>Resultados de la consulta regional</a:t>
            </a:r>
            <a:endParaRPr b="0" i="0" sz="3200" u="none" cap="none" strike="noStrike">
              <a:solidFill>
                <a:srgbClr val="1E5B4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105" name="Google Shape;105;p13"/>
          <p:cNvGraphicFramePr/>
          <p:nvPr/>
        </p:nvGraphicFramePr>
        <p:xfrm>
          <a:off x="1112667" y="208227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{93127891-3070-4FDE-95D3-897AA08D1A5E}</a:tableStyleId>
              </a:tblPr>
              <a:tblGrid>
                <a:gridCol w="6981350"/>
                <a:gridCol w="3365025"/>
              </a:tblGrid>
              <a:tr h="5236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s-MX" sz="2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Pregunta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es-MX" sz="2800" u="none" cap="none" strike="noStrike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Resultado</a:t>
                      </a:r>
                      <a:endParaRPr sz="1400" u="none" cap="none" strike="noStrike"/>
                    </a:p>
                  </a:txBody>
                  <a:tcPr marT="45725" marB="45725" marR="91450" marL="91450">
                    <a:solidFill>
                      <a:srgbClr val="691A32"/>
                    </a:solidFill>
                  </a:tcPr>
                </a:tc>
              </a:tr>
              <a:tr h="1016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Nivel de importancia de las características que deben considerarse para garantizar el acceso a educación media superior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mayor incidencia: 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Todas y todos los alumnos que concluyan la secundaria deben tener un lugar en bachillerato.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 en primer lugar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</a:tr>
              <a:tr h="10165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La educación media superior (bachillerato/preparatoria) es fundamental para el desarrollo personal y profesional en México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88% completamente de acuerdo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</a:tr>
              <a:tr h="7084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Principales problemas para acceder al bachillerato/preparatoria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t/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59% Necesidad de trabajar en lugar de estudiar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44% Representa altos costos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s-MX">
                          <a:latin typeface="Noto Sans"/>
                          <a:ea typeface="Noto Sans"/>
                          <a:cs typeface="Noto Sans"/>
                          <a:sym typeface="Noto Sans"/>
                        </a:rPr>
                        <a:t>40% desinterés</a:t>
                      </a:r>
                      <a:endParaRPr>
                        <a:latin typeface="Noto Sans"/>
                        <a:ea typeface="Noto Sans"/>
                        <a:cs typeface="Noto Sans"/>
                        <a:sym typeface="Noto Sans"/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06" name="Google Shape;106;p13"/>
          <p:cNvSpPr txBox="1"/>
          <p:nvPr/>
        </p:nvSpPr>
        <p:spPr>
          <a:xfrm>
            <a:off x="2102217" y="1443131"/>
            <a:ext cx="713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es-MX" sz="2800" u="none" cap="none" strike="noStrike">
                <a:solidFill>
                  <a:srgbClr val="B7903D"/>
                </a:solidFill>
                <a:latin typeface="Calibri"/>
                <a:ea typeface="Calibri"/>
                <a:cs typeface="Calibri"/>
                <a:sym typeface="Calibri"/>
              </a:rPr>
              <a:t>Importancia de la Educación Media Superior </a:t>
            </a:r>
            <a:endParaRPr b="1" i="0" sz="2800" u="none" cap="none" strike="noStrike">
              <a:solidFill>
                <a:srgbClr val="B7903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2024-12-28T21:44:20Z</dcterms:created>
  <dc:creator>Ximena Pérez Viveros</dc:creator>
</cp:coreProperties>
</file>